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1" r:id="rId5"/>
    <p:sldMasterId id="214748366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y="6858000" cx="12192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pWQQeXFKCTD145vlNxWTnKZksn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61DC2C-7C94-4E64-8CE7-4894879D3D34}">
  <a:tblStyle styleId="{B261DC2C-7C94-4E64-8CE7-4894879D3D34}"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b="off" i="off"/>
      <a:tcStyle>
        <a:fill>
          <a:solidFill>
            <a:schemeClr val="accent1">
              <a:alpha val="20000"/>
            </a:schemeClr>
          </a:solidFill>
        </a:fill>
      </a:tcStyle>
    </a:band1H>
    <a:band2H>
      <a:tcTxStyle b="off" i="off"/>
    </a:band2H>
    <a:band1V>
      <a:tcTxStyle b="off" i="off"/>
      <a:tcStyle>
        <a:fill>
          <a:solidFill>
            <a:schemeClr val="accent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 styleId="{08B87905-C836-42C1-BFF0-A77F1FEAA57C}"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Play-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4.xml"/><Relationship Id="rId33" Type="http://schemas.openxmlformats.org/officeDocument/2006/relationships/font" Target="fonts/OpenSans-italic.fntdata"/><Relationship Id="rId10" Type="http://schemas.openxmlformats.org/officeDocument/2006/relationships/slide" Target="slides/slide3.xml"/><Relationship Id="rId32" Type="http://schemas.openxmlformats.org/officeDocument/2006/relationships/font" Target="fonts/OpenSans-bold.fntdata"/><Relationship Id="rId13" Type="http://schemas.openxmlformats.org/officeDocument/2006/relationships/slide" Target="slides/slide6.xml"/><Relationship Id="rId35" Type="http://customschemas.google.com/relationships/presentationmetadata" Target="metadata"/><Relationship Id="rId12" Type="http://schemas.openxmlformats.org/officeDocument/2006/relationships/slide" Target="slides/slide5.xml"/><Relationship Id="rId34" Type="http://schemas.openxmlformats.org/officeDocument/2006/relationships/font" Target="fonts/OpenSans-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50" name="Google Shape;15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722bc4c3eb_0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722bc4c3eb_0_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a:t>Ogni fase si costruisce sulla precedente per favorire una comprensione più profonda.</a:t>
            </a:r>
            <a:br>
              <a:rPr lang="it-IT"/>
            </a:br>
            <a:r>
              <a:rPr lang="it-IT"/>
              <a:t> La riflessione finale è fondamentale — è il momento in cui avviene la vera crescita.</a:t>
            </a:r>
            <a:endParaRPr/>
          </a:p>
          <a:p>
            <a:pPr indent="0" lvl="0" marL="0" rtl="0" algn="l">
              <a:lnSpc>
                <a:spcPct val="100000"/>
              </a:lnSpc>
              <a:spcBef>
                <a:spcPts val="1200"/>
              </a:spcBef>
              <a:spcAft>
                <a:spcPts val="0"/>
              </a:spcAft>
              <a:buSzPts val="1400"/>
              <a:buNone/>
            </a:pPr>
            <a:r>
              <a:t/>
            </a:r>
            <a:endParaRPr/>
          </a:p>
        </p:txBody>
      </p:sp>
      <p:sp>
        <p:nvSpPr>
          <p:cNvPr id="215" name="Google Shape;215;g3722bc4c3eb_0_8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a:t>Ricerca: docenti che lavorano nel Regno Unito e che usano il protocollo "Amici Critici" hanno dimostrato di effettuare controlli per rilevare i pregiudizi veicolati dal linguaggio fino all’89% più spesso rispetto ai gruppi di controllo. Il segreto? L’uso di frasi che iniziano con «Mi domando se…" attivano i processi di risoluzione dei problemi senza generare vergogna (Bambino, 2002). Ciò è in contrasto con la condivisione di feedback tradizionali come "Questo genera esclusione" che può far sorgere resistenze."</a:t>
            </a:r>
            <a:endParaRPr/>
          </a:p>
        </p:txBody>
      </p:sp>
      <p:sp>
        <p:nvSpPr>
          <p:cNvPr id="246" name="Google Shape;24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722bc4c3eb_0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3722bc4c3eb_0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it-IT" sz="1100"/>
              <a:t>In questa attività praticheremo come dare e ricevere feedback utilizzando il protocollo Critical Friends su uno scenario specifico di informatica.</a:t>
            </a:r>
            <a:endParaRPr/>
          </a:p>
          <a:p>
            <a:pPr indent="-228600" lvl="0" marL="457200" marR="0" rtl="0" algn="l">
              <a:lnSpc>
                <a:spcPct val="100000"/>
              </a:lnSpc>
              <a:spcBef>
                <a:spcPts val="0"/>
              </a:spcBef>
              <a:spcAft>
                <a:spcPts val="0"/>
              </a:spcAft>
              <a:buSzPts val="1400"/>
              <a:buNone/>
            </a:pPr>
            <a:r>
              <a:t/>
            </a:r>
            <a:endParaRPr/>
          </a:p>
          <a:p>
            <a:pPr indent="-228600" lvl="0" marL="457200" marR="0" rtl="0" algn="l">
              <a:lnSpc>
                <a:spcPct val="100000"/>
              </a:lnSpc>
              <a:spcBef>
                <a:spcPts val="0"/>
              </a:spcBef>
              <a:spcAft>
                <a:spcPts val="0"/>
              </a:spcAft>
              <a:buSzPts val="1400"/>
              <a:buNone/>
            </a:pPr>
            <a:r>
              <a:rPr lang="it-IT"/>
              <a:t>Form groups of 3. Each person will take on a role. Decide who will be the first presenter. That person will summarise the ‘Algorithms on Social Media’ scenario and ask: </a:t>
            </a:r>
            <a:r>
              <a:rPr i="1" lang="it-IT"/>
              <a:t>How authentic and inclusive is this lesson?</a:t>
            </a:r>
            <a:r>
              <a:rPr lang="it-IT"/>
              <a:t>”</a:t>
            </a:r>
            <a:endParaRPr/>
          </a:p>
          <a:p>
            <a:pPr indent="-228600" lvl="0" marL="457200" marR="0" rtl="0" algn="l">
              <a:lnSpc>
                <a:spcPct val="100000"/>
              </a:lnSpc>
              <a:spcBef>
                <a:spcPts val="0"/>
              </a:spcBef>
              <a:spcAft>
                <a:spcPts val="0"/>
              </a:spcAft>
              <a:buSzPts val="1400"/>
              <a:buNone/>
            </a:pPr>
            <a:r>
              <a:rPr lang="it-IT"/>
              <a:t>As Critical Friends, give constructive feedback. Start with what you appreciate—this is your </a:t>
            </a:r>
            <a:r>
              <a:rPr i="1" lang="it-IT"/>
              <a:t>warm feedback</a:t>
            </a:r>
            <a:r>
              <a:rPr lang="it-IT"/>
              <a:t>. Then gently suggest areas to improve—your </a:t>
            </a:r>
            <a:r>
              <a:rPr i="1" lang="it-IT"/>
              <a:t>cool feedback</a:t>
            </a:r>
            <a:r>
              <a:rPr lang="it-IT"/>
              <a:t>.</a:t>
            </a:r>
            <a:endParaRPr/>
          </a:p>
          <a:p>
            <a:pPr indent="-228600" lvl="0" marL="457200" marR="0" rtl="0" algn="l">
              <a:lnSpc>
                <a:spcPct val="100000"/>
              </a:lnSpc>
              <a:spcBef>
                <a:spcPts val="0"/>
              </a:spcBef>
              <a:spcAft>
                <a:spcPts val="0"/>
              </a:spcAft>
              <a:buSzPts val="1400"/>
              <a:buNone/>
            </a:pPr>
            <a:r>
              <a:rPr lang="it-IT"/>
              <a:t>The presenter does not respond—just listens.</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it-IT"/>
              <a:t>After the activity, lead a short reflection:</a:t>
            </a:r>
            <a:endParaRPr/>
          </a:p>
          <a:p>
            <a:pPr indent="-228600" lvl="1" marL="914400" rtl="0" algn="l">
              <a:lnSpc>
                <a:spcPct val="100000"/>
              </a:lnSpc>
              <a:spcBef>
                <a:spcPts val="0"/>
              </a:spcBef>
              <a:spcAft>
                <a:spcPts val="0"/>
              </a:spcAft>
              <a:buSzPts val="1400"/>
              <a:buNone/>
            </a:pPr>
            <a:r>
              <a:rPr lang="it-IT"/>
              <a:t>“What did you learn from this process?”</a:t>
            </a:r>
            <a:endParaRPr/>
          </a:p>
          <a:p>
            <a:pPr indent="-228600" lvl="1" marL="914400" rtl="0" algn="l">
              <a:lnSpc>
                <a:spcPct val="100000"/>
              </a:lnSpc>
              <a:spcBef>
                <a:spcPts val="0"/>
              </a:spcBef>
              <a:spcAft>
                <a:spcPts val="0"/>
              </a:spcAft>
              <a:buSzPts val="1400"/>
              <a:buNone/>
            </a:pPr>
            <a:r>
              <a:rPr lang="it-IT"/>
              <a:t>“How can this help you when designing your own scenarios?”</a:t>
            </a:r>
            <a:endParaRPr/>
          </a:p>
          <a:p>
            <a:pPr indent="0" lvl="0" marL="0" rtl="0" algn="l">
              <a:lnSpc>
                <a:spcPct val="100000"/>
              </a:lnSpc>
              <a:spcBef>
                <a:spcPts val="0"/>
              </a:spcBef>
              <a:spcAft>
                <a:spcPts val="0"/>
              </a:spcAft>
              <a:buSzPts val="1400"/>
              <a:buNone/>
            </a:pPr>
            <a:r>
              <a:t/>
            </a:r>
            <a:endParaRPr/>
          </a:p>
        </p:txBody>
      </p:sp>
      <p:sp>
        <p:nvSpPr>
          <p:cNvPr id="254" name="Google Shape;254;g3722bc4c3eb_0_1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a:t>Il Calibrated Peer Review (o valutazione tra pari calibrata) è un processo di valutazione basato su griglie di valutazione. È un processo in cui le e i docenti, la formatrice e il formatore sono coinvolti nella valutazione. La griglia fornisce il quadro di riferimento per la valutazione. La lente d'ingrandimento indica l'area su cui si concentrano le e i docenti e la formatrice e il formatore. Quest'area è comune a tutti i soggetti coinvolti e costituisce un aspetto specifico dello scenario di apprendimento che deve essere migliorato. Inizialmente, la o il docente assegna un punteggio a un aspetto specifico dello scenario di apprendimento (ad esempio, l'inclusione) su una griglia di valutazione. Poi, fornisce il proprio punteggio, discutendo le discrepanze con la formatrice o il formatore. Il processo continua per valutare altri aspetti dello scenario di apprendimento (ad esempio, l'autenticità). Viene quindi creata una griglia calibrata che viene applicata allo scenario di apprendimento. In questo modo, il risultato è il frutto di un lavoro di squadra ed è più oggettivo. È anche importante sottolineare che, attraverso la discussione, le e i docenti possono autovalutare i loro punteggi e, in questo modo, vengono formati su come assegnare i punteggi a loro volta. In questo senso, è come se le esperte e gli esperti formassero le loro colleghe e i colleghi.</a:t>
            </a:r>
            <a:endParaRPr/>
          </a:p>
        </p:txBody>
      </p:sp>
      <p:sp>
        <p:nvSpPr>
          <p:cNvPr id="262" name="Google Shape;262;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a:t>L’obiettività risiede nel fatto che il risultato della valutazione non dipende da una persona sola. Pertanto, risulta scevro da ogni pregiudizio, il che ne garantisce allo stesso tempo la coerenza e l’affidabilità, essendo basato su regole di attribuzione di punteggio precise. Il pensiero critico è garantito dal fatto che sia le e i docenti, sia le formatrici e i formatori devono giustificare i propri punteggi e discutere in modo critico gli aspetti relativi all’area oggetto di valutazione. Inoltre, la discussione sulle discrepanze può avviare un processo metacognitivo e condurre a un’autovalutazione costruttiva. Infine, il carico di lavoro delle formatrici o dei formatori viene sensibilmente ridotto in termini di valutazione, dal momento che questo compito viene condiviso. La valutazione, in questo modo, è frutto di un lavoro di squadra che aumenta la sua affidabilità e coerenza dell’intero processo.</a:t>
            </a:r>
            <a:endParaRPr/>
          </a:p>
        </p:txBody>
      </p:sp>
      <p:sp>
        <p:nvSpPr>
          <p:cNvPr id="271" name="Google Shape;27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722bc4c3eb_0_1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g3722bc4c3eb_0_1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Fornisci il documento con le Schede 1 e 2 e segui le istruzioni per completare l’attività.</a:t>
            </a:r>
            <a:endParaRPr sz="1100"/>
          </a:p>
          <a:p>
            <a:pPr indent="0" lvl="0" marL="0" rtl="0" algn="l">
              <a:lnSpc>
                <a:spcPct val="115000"/>
              </a:lnSpc>
              <a:spcBef>
                <a:spcPts val="1200"/>
              </a:spcBef>
              <a:spcAft>
                <a:spcPts val="0"/>
              </a:spcAft>
              <a:buClr>
                <a:schemeClr val="dk1"/>
              </a:buClr>
              <a:buSzPts val="1100"/>
              <a:buFont typeface="Arial"/>
              <a:buNone/>
            </a:pPr>
            <a:r>
              <a:rPr lang="it-IT" sz="1100"/>
              <a:t>Concedi:</a:t>
            </a:r>
            <a:endParaRPr sz="1100"/>
          </a:p>
          <a:p>
            <a:pPr indent="-298450" lvl="0" marL="457200" rtl="0" algn="l">
              <a:lnSpc>
                <a:spcPct val="115000"/>
              </a:lnSpc>
              <a:spcBef>
                <a:spcPts val="1200"/>
              </a:spcBef>
              <a:spcAft>
                <a:spcPts val="0"/>
              </a:spcAft>
              <a:buClr>
                <a:schemeClr val="dk1"/>
              </a:buClr>
              <a:buSzPts val="1100"/>
              <a:buChar char="●"/>
            </a:pPr>
            <a:r>
              <a:rPr lang="it-IT" sz="1100"/>
              <a:t>15 minuti per scrivere lo scenario,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10 minuti per la revisione,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5 minuti per la riflessione.</a:t>
            </a:r>
            <a:endParaRPr sz="1100"/>
          </a:p>
          <a:p>
            <a:pPr indent="0" lvl="0" marL="0" rtl="0" algn="l">
              <a:lnSpc>
                <a:spcPct val="100000"/>
              </a:lnSpc>
              <a:spcBef>
                <a:spcPts val="1200"/>
              </a:spcBef>
              <a:spcAft>
                <a:spcPts val="0"/>
              </a:spcAft>
              <a:buSzPts val="1400"/>
              <a:buNone/>
            </a:pPr>
            <a:r>
              <a:t/>
            </a:r>
            <a:endParaRPr/>
          </a:p>
        </p:txBody>
      </p:sp>
      <p:sp>
        <p:nvSpPr>
          <p:cNvPr id="279" name="Google Shape;279;g3722bc4c3eb_0_1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722bc4c3eb_0_2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g3722bc4c3eb_0_2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Pur essendo diversi nella struttura, entrambi gli strumenti si basano su un equilibrio tra struttura e dialogo per favorire il miglioramento.</a:t>
            </a:r>
            <a:endParaRPr sz="1100"/>
          </a:p>
          <a:p>
            <a:pPr indent="0" lvl="0" marL="0" rtl="0" algn="l">
              <a:lnSpc>
                <a:spcPct val="115000"/>
              </a:lnSpc>
              <a:spcBef>
                <a:spcPts val="1200"/>
              </a:spcBef>
              <a:spcAft>
                <a:spcPts val="0"/>
              </a:spcAft>
              <a:buClr>
                <a:schemeClr val="dk1"/>
              </a:buClr>
              <a:buSzPts val="1100"/>
              <a:buFont typeface="Arial"/>
              <a:buNone/>
            </a:pPr>
            <a:r>
              <a:rPr b="1" lang="it-IT" sz="1100"/>
              <a:t>Le somiglianze di entrambi i metodi sono:</a:t>
            </a:r>
            <a:endParaRPr b="1" sz="1100"/>
          </a:p>
          <a:p>
            <a:pPr indent="-298450" lvl="0" marL="457200" rtl="0" algn="l">
              <a:lnSpc>
                <a:spcPct val="115000"/>
              </a:lnSpc>
              <a:spcBef>
                <a:spcPts val="1200"/>
              </a:spcBef>
              <a:spcAft>
                <a:spcPts val="0"/>
              </a:spcAft>
              <a:buClr>
                <a:schemeClr val="dk1"/>
              </a:buClr>
              <a:buSzPts val="1100"/>
              <a:buChar char="●"/>
            </a:pPr>
            <a:r>
              <a:rPr lang="it-IT" sz="1100"/>
              <a:t>Promuovono l’apprendimento collaborativo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Richiedono quadri strutturati</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Migliorano la riflessione e le capacità valutative</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b="1" lang="it-IT" sz="1100"/>
              <a:t>Le differenze sono:</a:t>
            </a:r>
            <a:endParaRPr b="1" sz="1100"/>
          </a:p>
          <a:p>
            <a:pPr indent="-298450" lvl="0" marL="457200" rtl="0" algn="l">
              <a:lnSpc>
                <a:spcPct val="115000"/>
              </a:lnSpc>
              <a:spcBef>
                <a:spcPts val="1200"/>
              </a:spcBef>
              <a:spcAft>
                <a:spcPts val="0"/>
              </a:spcAft>
              <a:buClr>
                <a:schemeClr val="dk1"/>
              </a:buClr>
              <a:buSzPts val="1100"/>
              <a:buChar char="●"/>
            </a:pPr>
            <a:r>
              <a:rPr lang="it-IT" sz="1100"/>
              <a:t>Il </a:t>
            </a:r>
            <a:r>
              <a:rPr b="1" lang="it-IT" sz="1100"/>
              <a:t>CFP</a:t>
            </a:r>
            <a:r>
              <a:rPr lang="it-IT" sz="1100"/>
              <a:t> si concentra sul dialogo, mentre il </a:t>
            </a:r>
            <a:r>
              <a:rPr b="1" lang="it-IT" sz="1100"/>
              <a:t>CPR</a:t>
            </a:r>
            <a:r>
              <a:rPr lang="it-IT" sz="1100"/>
              <a:t> si focalizza sulla valutazione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Il risultato della valutazione nel </a:t>
            </a:r>
            <a:r>
              <a:rPr b="1" lang="it-IT" sz="1100"/>
              <a:t>CFP</a:t>
            </a:r>
            <a:r>
              <a:rPr lang="it-IT" sz="1100"/>
              <a:t> si basa sulle intuizioni, mentre nel </a:t>
            </a:r>
            <a:r>
              <a:rPr b="1" lang="it-IT" sz="1100"/>
              <a:t>CPR</a:t>
            </a:r>
            <a:r>
              <a:rPr lang="it-IT" sz="1100"/>
              <a:t> è intrecciato con i punteggi</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Nel </a:t>
            </a:r>
            <a:r>
              <a:rPr b="1" lang="it-IT" sz="1100"/>
              <a:t>CFP</a:t>
            </a:r>
            <a:r>
              <a:rPr lang="it-IT" sz="1100"/>
              <a:t> il facilitatore ha un ruolo fondamentale, mentre nel </a:t>
            </a:r>
            <a:r>
              <a:rPr b="1" lang="it-IT" sz="1100"/>
              <a:t>CPR</a:t>
            </a:r>
            <a:r>
              <a:rPr lang="it-IT" sz="1100"/>
              <a:t> l’intero processo è autogestito</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lang="it-IT" sz="1100"/>
              <a:t>In sintesi, il </a:t>
            </a:r>
            <a:r>
              <a:rPr b="1" lang="it-IT" sz="1100"/>
              <a:t>CFP</a:t>
            </a:r>
            <a:r>
              <a:rPr lang="it-IT" sz="1100"/>
              <a:t> è interpersonale e discorsivo, mentre il </a:t>
            </a:r>
            <a:r>
              <a:rPr b="1" lang="it-IT" sz="1100"/>
              <a:t>CPR</a:t>
            </a:r>
            <a:r>
              <a:rPr lang="it-IT" sz="1100"/>
              <a:t> è più analitico e guidato da rubriche. Entrambi possono essere adattati a diversi contesti.</a:t>
            </a:r>
            <a:endParaRPr sz="1100"/>
          </a:p>
          <a:p>
            <a:pPr indent="-228600" lvl="0" marL="457200" marR="0" rtl="0" algn="l">
              <a:lnSpc>
                <a:spcPct val="100000"/>
              </a:lnSpc>
              <a:spcBef>
                <a:spcPts val="1200"/>
              </a:spcBef>
              <a:spcAft>
                <a:spcPts val="0"/>
              </a:spcAft>
              <a:buSzPts val="1400"/>
              <a:buNone/>
            </a:pPr>
            <a:r>
              <a:t/>
            </a:r>
            <a:endParaRPr/>
          </a:p>
        </p:txBody>
      </p:sp>
      <p:sp>
        <p:nvSpPr>
          <p:cNvPr id="286" name="Google Shape;286;g3722bc4c3eb_0_25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3722bc4c3eb_0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g3722bc4c3eb_0_2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sz="1100">
                <a:latin typeface="Calibri"/>
                <a:ea typeface="Calibri"/>
                <a:cs typeface="Calibri"/>
                <a:sym typeface="Calibri"/>
              </a:rPr>
              <a:t>Anche se CFP e CPR hanno scopi diversi, possono essere utilizzati insieme per un processo di valutazione più completo.</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CPR is particularly suited to assessing learning outcomes that can be quantified—so even if a scenario isn’t strictly numerical, if aspects of it can be rated using a scale, CPR is a strong option. It offers consistency and objectivity through rubric-based scoring.</a:t>
            </a:r>
            <a:endParaRPr>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On the other hand, CFP is ideal for assessing more qualitative aspects—such as teaching strategies, inclusivity, and learner engagement. It fosters open dialogue and reflection among peers, especially when evaluating things that are harder to measure.</a:t>
            </a:r>
            <a:endParaRPr>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The key is to recognise when each method is most appropriate. If your learning scenario benefits from both numeric evaluation and reflective feedback, combining CFP and CPR can yield deeper insight. This way, you get both structured scoring and professional reflection—resulting in a more meaningful, well-rounded review.</a:t>
            </a:r>
            <a:endParaRPr>
              <a:latin typeface="Calibri"/>
              <a:ea typeface="Calibri"/>
              <a:cs typeface="Calibri"/>
              <a:sym typeface="Calibri"/>
            </a:endParaRPr>
          </a:p>
        </p:txBody>
      </p:sp>
      <p:sp>
        <p:nvSpPr>
          <p:cNvPr id="294" name="Google Shape;294;g3722bc4c3eb_0_2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722bc4c3eb_0_3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g3722bc4c3eb_0_3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Quando si utilizzano </a:t>
            </a:r>
            <a:r>
              <a:rPr b="1" lang="it-IT" sz="1100"/>
              <a:t>CFP</a:t>
            </a:r>
            <a:r>
              <a:rPr lang="it-IT" sz="1100"/>
              <a:t> e </a:t>
            </a:r>
            <a:r>
              <a:rPr b="1" lang="it-IT" sz="1100"/>
              <a:t>CPR</a:t>
            </a:r>
            <a:r>
              <a:rPr lang="it-IT" sz="1100"/>
              <a:t>, le principali sfide sono:</a:t>
            </a:r>
            <a:endParaRPr sz="1100"/>
          </a:p>
          <a:p>
            <a:pPr indent="-298450" lvl="0" marL="457200" rtl="0" algn="l">
              <a:lnSpc>
                <a:spcPct val="115000"/>
              </a:lnSpc>
              <a:spcBef>
                <a:spcPts val="1200"/>
              </a:spcBef>
              <a:spcAft>
                <a:spcPts val="0"/>
              </a:spcAft>
              <a:buClr>
                <a:schemeClr val="dk1"/>
              </a:buClr>
              <a:buSzPts val="1100"/>
              <a:buChar char="●"/>
            </a:pPr>
            <a:r>
              <a:rPr lang="it-IT" sz="1100"/>
              <a:t>i limiti di tempo,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la necessità di un facilitatore nel CFP, 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l’accuratezza della calibrazione nel CPR.</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lang="it-IT" sz="1100"/>
              <a:t>Il </a:t>
            </a:r>
            <a:r>
              <a:rPr b="1" lang="it-IT" sz="1100"/>
              <a:t>CFP</a:t>
            </a:r>
            <a:r>
              <a:rPr lang="it-IT" sz="1100"/>
              <a:t> richiede una gestione attenta dei tempi per garantire che ogni persona abbia lo spazio per presentare e riflettere, mentre il facilitatore svolge un ruolo chiave nel coordinare il processo. Nel </a:t>
            </a:r>
            <a:r>
              <a:rPr b="1" lang="it-IT" sz="1100"/>
              <a:t>CPR</a:t>
            </a:r>
            <a:r>
              <a:rPr lang="it-IT" sz="1100"/>
              <a:t>, è fondamentale che i partecipanti applichino la rubrica in modo coerente—perciò è essenziale prevedere tempo per la calibrazione e per discutere eventuali differenze nei punteggi. Entrambi i protocolli sono strumenti potenti, ma richiedono pianificazione, formazione e impegno per essere applicati in modo efficace.</a:t>
            </a:r>
            <a:endParaRPr sz="1100"/>
          </a:p>
          <a:p>
            <a:pPr indent="0" lvl="0" marL="0" rtl="0" algn="l">
              <a:lnSpc>
                <a:spcPct val="100000"/>
              </a:lnSpc>
              <a:spcBef>
                <a:spcPts val="1200"/>
              </a:spcBef>
              <a:spcAft>
                <a:spcPts val="0"/>
              </a:spcAft>
              <a:buSzPts val="1400"/>
              <a:buFont typeface="Arial"/>
              <a:buNone/>
            </a:pPr>
            <a:r>
              <a:t/>
            </a:r>
            <a:endParaRPr/>
          </a:p>
        </p:txBody>
      </p:sp>
      <p:sp>
        <p:nvSpPr>
          <p:cNvPr id="305" name="Google Shape;305;g3722bc4c3eb_0_3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it-IT"/>
              <a:t>1. I protocolli di valutazione tra pari rafforzano l’insegnamento e l’apprendimento</a:t>
            </a:r>
            <a:endParaRPr/>
          </a:p>
          <a:p>
            <a:pPr indent="0" lvl="0" marL="0" marR="0" rtl="0" algn="l">
              <a:lnSpc>
                <a:spcPct val="100000"/>
              </a:lnSpc>
              <a:spcBef>
                <a:spcPts val="0"/>
              </a:spcBef>
              <a:spcAft>
                <a:spcPts val="0"/>
              </a:spcAft>
              <a:buClr>
                <a:schemeClr val="dk1"/>
              </a:buClr>
              <a:buSzPts val="1100"/>
              <a:buFont typeface="Arial"/>
              <a:buNone/>
            </a:pPr>
            <a:r>
              <a:rPr lang="it-IT"/>
              <a:t>2. Il Protocollo "Amici Critici" migliora la pratica riflessiva</a:t>
            </a:r>
            <a:endParaRPr/>
          </a:p>
          <a:p>
            <a:pPr indent="0" lvl="0" marL="0" rtl="0" algn="l">
              <a:lnSpc>
                <a:spcPct val="100000"/>
              </a:lnSpc>
              <a:spcBef>
                <a:spcPts val="0"/>
              </a:spcBef>
              <a:spcAft>
                <a:spcPts val="0"/>
              </a:spcAft>
              <a:buClr>
                <a:schemeClr val="dk1"/>
              </a:buClr>
              <a:buSzPts val="1100"/>
              <a:buFont typeface="Arial"/>
              <a:buNone/>
            </a:pPr>
            <a:r>
              <a:rPr lang="it-IT"/>
              <a:t>3. La valutazione tra pari calibrata migliora la coerenza della valutazione</a:t>
            </a:r>
            <a:endParaRPr/>
          </a:p>
          <a:p>
            <a:pPr indent="0" lvl="0" marL="0" rtl="0" algn="l">
              <a:lnSpc>
                <a:spcPct val="100000"/>
              </a:lnSpc>
              <a:spcBef>
                <a:spcPts val="0"/>
              </a:spcBef>
              <a:spcAft>
                <a:spcPts val="0"/>
              </a:spcAft>
              <a:buClr>
                <a:schemeClr val="dk1"/>
              </a:buClr>
              <a:buSzPts val="1100"/>
              <a:buFont typeface="Arial"/>
              <a:buNone/>
            </a:pPr>
            <a:r>
              <a:rPr lang="it-IT"/>
              <a:t>Insieme, favoriscono la collaborazione.</a:t>
            </a:r>
            <a:endParaRPr/>
          </a:p>
          <a:p>
            <a:pPr indent="0" lvl="0" marL="0" rtl="0" algn="l">
              <a:lnSpc>
                <a:spcPct val="100000"/>
              </a:lnSpc>
              <a:spcBef>
                <a:spcPts val="0"/>
              </a:spcBef>
              <a:spcAft>
                <a:spcPts val="0"/>
              </a:spcAft>
              <a:buClr>
                <a:schemeClr val="dk1"/>
              </a:buClr>
              <a:buSzPts val="1100"/>
              <a:buFont typeface="Arial"/>
              <a:buNone/>
            </a:pPr>
            <a:r>
              <a:t/>
            </a:r>
            <a:endParaRPr/>
          </a:p>
        </p:txBody>
      </p:sp>
      <p:sp>
        <p:nvSpPr>
          <p:cNvPr id="312" name="Google Shape;31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56" name="Google Shape;15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318" name="Google Shape;31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7" name="Google Shape;33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62" name="Google Shape;16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8" name="Google Shape;16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100"/>
              <a:buFont typeface="Arial"/>
              <a:buNone/>
            </a:pPr>
            <a:r>
              <a:rPr lang="it-IT" sz="1100"/>
              <a:t>Questa unità introduce gli insegnanti ai </a:t>
            </a:r>
            <a:r>
              <a:rPr b="1" lang="it-IT" sz="1100"/>
              <a:t>protocolli di revisione tra pari</a:t>
            </a:r>
            <a:r>
              <a:rPr lang="it-IT" sz="1100"/>
              <a:t>. In particolare, gli insegnanti acquisiranno conoscenze sul </a:t>
            </a:r>
            <a:r>
              <a:rPr b="1" lang="it-IT" sz="1100"/>
              <a:t>Critical Friends Protocol (CFP)</a:t>
            </a:r>
            <a:r>
              <a:rPr lang="it-IT" sz="1100"/>
              <a:t> e sul </a:t>
            </a:r>
            <a:r>
              <a:rPr b="1" lang="it-IT" sz="1100"/>
              <a:t>Calibrated Peer Review (CPR)</a:t>
            </a:r>
            <a:r>
              <a:rPr lang="it-IT" sz="1100"/>
              <a:t>.</a:t>
            </a:r>
            <a:endParaRPr sz="1100"/>
          </a:p>
          <a:p>
            <a:pPr indent="0" lvl="0" marL="0" rtl="0" algn="l">
              <a:lnSpc>
                <a:spcPct val="100000"/>
              </a:lnSpc>
              <a:spcBef>
                <a:spcPts val="1200"/>
              </a:spcBef>
              <a:spcAft>
                <a:spcPts val="0"/>
              </a:spcAft>
              <a:buClr>
                <a:schemeClr val="dk1"/>
              </a:buClr>
              <a:buSzPts val="1100"/>
              <a:buFont typeface="Arial"/>
              <a:buNone/>
            </a:pPr>
            <a:r>
              <a:rPr lang="it-IT" sz="1100"/>
              <a:t>L’unità approfondisce questi metodi, illustrandone i meccanismi e le applicazioni pratiche.</a:t>
            </a:r>
            <a:endParaRPr sz="1100"/>
          </a:p>
          <a:p>
            <a:pPr indent="0" lvl="0" marL="0" rtl="0" algn="l">
              <a:lnSpc>
                <a:spcPct val="100000"/>
              </a:lnSpc>
              <a:spcBef>
                <a:spcPts val="1200"/>
              </a:spcBef>
              <a:spcAft>
                <a:spcPts val="0"/>
              </a:spcAft>
              <a:buClr>
                <a:schemeClr val="dk1"/>
              </a:buClr>
              <a:buSzPts val="1100"/>
              <a:buFont typeface="Arial"/>
              <a:buNone/>
            </a:pPr>
            <a:r>
              <a:rPr lang="it-IT" sz="1100"/>
              <a:t>Queste conoscenze permetteranno agli insegnanti di distinguere tra i due protocolli, comprendendone somiglianze e differenze.</a:t>
            </a:r>
            <a:endParaRPr sz="1100"/>
          </a:p>
          <a:p>
            <a:pPr indent="0" lvl="0" marL="0" rtl="0" algn="l">
              <a:lnSpc>
                <a:spcPct val="100000"/>
              </a:lnSpc>
              <a:spcBef>
                <a:spcPts val="1200"/>
              </a:spcBef>
              <a:spcAft>
                <a:spcPts val="0"/>
              </a:spcAft>
              <a:buClr>
                <a:schemeClr val="dk1"/>
              </a:buClr>
              <a:buSzPts val="1100"/>
              <a:buFont typeface="Arial"/>
              <a:buNone/>
            </a:pPr>
            <a:r>
              <a:rPr lang="it-IT" sz="1100"/>
              <a:t>Allo stesso tempo, gli insegnanti diventeranno consapevoli delle sfide che possono emergere nell’implementazione di questi metodi.</a:t>
            </a:r>
            <a:endParaRPr sz="1100"/>
          </a:p>
          <a:p>
            <a:pPr indent="0" lvl="0" marL="0" rtl="0" algn="l">
              <a:lnSpc>
                <a:spcPct val="100000"/>
              </a:lnSpc>
              <a:spcBef>
                <a:spcPts val="1200"/>
              </a:spcBef>
              <a:spcAft>
                <a:spcPts val="0"/>
              </a:spcAft>
              <a:buClr>
                <a:schemeClr val="dk1"/>
              </a:buClr>
              <a:buSzPts val="1100"/>
              <a:buFont typeface="Arial"/>
              <a:buNone/>
            </a:pPr>
            <a:r>
              <a:rPr lang="it-IT" sz="1100"/>
              <a:t>Inoltre, saranno in grado di applicare questi strumenti per valutare i propri scenari di apprendimento, sia singolarmente che in modo combinato.</a:t>
            </a:r>
            <a:endParaRPr sz="1100"/>
          </a:p>
          <a:p>
            <a:pPr indent="0" lvl="0" marL="0" rtl="0" algn="l">
              <a:lnSpc>
                <a:spcPct val="100000"/>
              </a:lnSpc>
              <a:spcBef>
                <a:spcPts val="1200"/>
              </a:spcBef>
              <a:spcAft>
                <a:spcPts val="0"/>
              </a:spcAft>
              <a:buClr>
                <a:schemeClr val="dk1"/>
              </a:buClr>
              <a:buSzPts val="1400"/>
              <a:buFont typeface="Arial"/>
              <a:buNone/>
            </a:pPr>
            <a:r>
              <a:rPr lang="it-IT" sz="1100"/>
              <a:t>Infine, gli insegnanti comprenderanno l’importanza di un feedback a rotazione e la necessità di una valutazione collaborativa.</a:t>
            </a:r>
            <a:endParaRPr/>
          </a:p>
        </p:txBody>
      </p:sp>
      <p:sp>
        <p:nvSpPr>
          <p:cNvPr id="175" name="Google Shape;17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a:t> I protocolli di valutazione tra pari costituiscono una strategia di valutazione efficace. Come illustrato nella figura, l'intero ciclo della strategia di valutazione comprende molte fasi. La strategia di valutazione viene attuata per raccogliere feedback. Successivamente, si analizza il feedback e si determinano le aree di miglioramento. Infine, si apportano modifiche e si applicano i cambiamenti. Questo processo può essere seguito nel caso di una lezione o di una singola unità di apprendimento (scenario di apprendimento).</a:t>
            </a:r>
            <a:endParaRPr/>
          </a:p>
        </p:txBody>
      </p:sp>
      <p:sp>
        <p:nvSpPr>
          <p:cNvPr id="182" name="Google Shape;18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1" name="Google Shape;19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722bc4c3e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722bc4c3e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1200"/>
              <a:buFont typeface="Arial"/>
              <a:buChar char="•"/>
            </a:pPr>
            <a:r>
              <a:rPr lang="it-IT"/>
              <a:t>Peer review isn’t just ‘giving feedback’—it’s a structured knowledge-transfer system. That takes advantage of the rotating feedback. Critical Friend builds on Schön’s ‘reflection-in-action,’ while Calibrated Review mirrors how experts train novices to evaluate work (Collins, 1989). Both counter the ‘expert blind spot’ where teachers overlook student barriers.“ The Peer-review protocols are based on Formative Assessment (Black &amp; Wiliam, 1998), using criteria-driven feedback. Their mechanics lies in a Rubric-guided evaluation. Since the evaluation outcome is not based on one’s judgement, the entire process is not biased, and the evaluation process adds quality to the refined lesson. In the case of the Calibrated Peer Review, the quality of the refined lesson also lies in the fact that the judgement is not based on opinions, but it is based on a calibrated and structured rubric.</a:t>
            </a:r>
            <a:br>
              <a:rPr lang="it-IT"/>
            </a:br>
            <a:br>
              <a:rPr lang="it-IT"/>
            </a:br>
            <a:r>
              <a:rPr lang="it-IT"/>
              <a:t>On this module we focus on: </a:t>
            </a:r>
            <a:endParaRPr/>
          </a:p>
          <a:p>
            <a:pPr indent="-285750" lvl="0" marL="285750" rtl="0" algn="l">
              <a:lnSpc>
                <a:spcPct val="200000"/>
              </a:lnSpc>
              <a:spcBef>
                <a:spcPts val="0"/>
              </a:spcBef>
              <a:spcAft>
                <a:spcPts val="0"/>
              </a:spcAft>
              <a:buClr>
                <a:schemeClr val="dk1"/>
              </a:buClr>
              <a:buSzPts val="1200"/>
              <a:buFont typeface="Arial"/>
              <a:buChar char="•"/>
            </a:pPr>
            <a:r>
              <a:rPr i="1" lang="it-IT" sz="1200">
                <a:solidFill>
                  <a:schemeClr val="dk1"/>
                </a:solidFill>
                <a:latin typeface="Calibri"/>
                <a:ea typeface="Calibri"/>
                <a:cs typeface="Calibri"/>
                <a:sym typeface="Calibri"/>
              </a:rPr>
              <a:t>Critical Friend</a:t>
            </a:r>
            <a:r>
              <a:rPr lang="it-IT" sz="1200">
                <a:solidFill>
                  <a:schemeClr val="dk1"/>
                </a:solidFill>
                <a:latin typeface="Calibri"/>
                <a:ea typeface="Calibri"/>
                <a:cs typeface="Calibri"/>
                <a:sym typeface="Calibri"/>
              </a:rPr>
              <a:t> Protocol (CFP) which builds on Schön’s ‘reflection-in-action’.</a:t>
            </a:r>
            <a:endParaRPr/>
          </a:p>
          <a:p>
            <a:pPr indent="-285750" lvl="0" marL="285750" rtl="0" algn="l">
              <a:lnSpc>
                <a:spcPct val="200000"/>
              </a:lnSpc>
              <a:spcBef>
                <a:spcPts val="0"/>
              </a:spcBef>
              <a:spcAft>
                <a:spcPts val="0"/>
              </a:spcAft>
              <a:buClr>
                <a:schemeClr val="dk1"/>
              </a:buClr>
              <a:buSzPts val="1200"/>
              <a:buFont typeface="Arial"/>
              <a:buChar char="•"/>
            </a:pPr>
            <a:r>
              <a:rPr lang="it-IT"/>
              <a:t>Calibrated Peer Review (CPR)</a:t>
            </a:r>
            <a:r>
              <a:rPr lang="it-IT" sz="1200">
                <a:solidFill>
                  <a:schemeClr val="dk1"/>
                </a:solidFill>
                <a:latin typeface="Calibri"/>
                <a:ea typeface="Calibri"/>
                <a:cs typeface="Calibri"/>
                <a:sym typeface="Calibri"/>
              </a:rPr>
              <a:t> which mirrors expert-novice evaluation (Collins, 1989) and ensures quality through structured, rubric-based judgement—not personal opinions.</a:t>
            </a:r>
            <a:endParaRPr/>
          </a:p>
          <a:p>
            <a:pPr indent="-209550" lvl="0" marL="285750" rtl="0" algn="l">
              <a:lnSpc>
                <a:spcPct val="200000"/>
              </a:lnSpc>
              <a:spcBef>
                <a:spcPts val="0"/>
              </a:spcBef>
              <a:spcAft>
                <a:spcPts val="0"/>
              </a:spcAft>
              <a:buClr>
                <a:schemeClr val="dk1"/>
              </a:buClr>
              <a:buSzPts val="1200"/>
              <a:buFont typeface="Arial"/>
              <a:buNone/>
            </a:pPr>
            <a:r>
              <a:t/>
            </a:r>
            <a:endParaRPr/>
          </a:p>
          <a:p>
            <a:pPr indent="0" lvl="0" marL="0" rtl="0" algn="l">
              <a:lnSpc>
                <a:spcPct val="100000"/>
              </a:lnSpc>
              <a:spcBef>
                <a:spcPts val="0"/>
              </a:spcBef>
              <a:spcAft>
                <a:spcPts val="0"/>
              </a:spcAft>
              <a:buSzPts val="1400"/>
              <a:buNone/>
            </a:pPr>
            <a:r>
              <a:t/>
            </a:r>
            <a:endParaRPr/>
          </a:p>
        </p:txBody>
      </p:sp>
      <p:sp>
        <p:nvSpPr>
          <p:cNvPr id="199" name="Google Shape;199;g3722bc4c3eb_0_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722bc4c3eb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722bc4c3eb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Guarda il video sul </a:t>
            </a:r>
            <a:r>
              <a:rPr b="1" lang="it-IT" sz="1100"/>
              <a:t>Critical Friends Protocol</a:t>
            </a:r>
            <a:r>
              <a:rPr lang="it-IT" sz="1100"/>
              <a:t> e discuti i seguenti punti:</a:t>
            </a:r>
            <a:endParaRPr sz="1100"/>
          </a:p>
          <a:p>
            <a:pPr indent="0" lvl="0" marL="0" rtl="0" algn="l">
              <a:lnSpc>
                <a:spcPct val="115000"/>
              </a:lnSpc>
              <a:spcBef>
                <a:spcPts val="1400"/>
              </a:spcBef>
              <a:spcAft>
                <a:spcPts val="0"/>
              </a:spcAft>
              <a:buClr>
                <a:schemeClr val="dk1"/>
              </a:buClr>
              <a:buSzPts val="1100"/>
              <a:buFont typeface="Arial"/>
              <a:buNone/>
            </a:pPr>
            <a:r>
              <a:rPr b="1" lang="it-IT" sz="1300"/>
              <a:t>Spiega i tre ruoli nel processo di Critical Friends:</a:t>
            </a:r>
            <a:endParaRPr b="1" sz="1300"/>
          </a:p>
          <a:p>
            <a:pPr indent="0" lvl="0" marL="0" rtl="0" algn="l">
              <a:lnSpc>
                <a:spcPct val="115000"/>
              </a:lnSpc>
              <a:spcBef>
                <a:spcPts val="1200"/>
              </a:spcBef>
              <a:spcAft>
                <a:spcPts val="0"/>
              </a:spcAft>
              <a:buClr>
                <a:schemeClr val="dk1"/>
              </a:buClr>
              <a:buSzPts val="1100"/>
              <a:buFont typeface="Arial"/>
              <a:buNone/>
            </a:pPr>
            <a:r>
              <a:rPr b="1" lang="it-IT" sz="1100"/>
              <a:t>Il Presentatore</a:t>
            </a:r>
            <a:br>
              <a:rPr b="1" lang="it-IT" sz="1100"/>
            </a:br>
            <a:r>
              <a:rPr lang="it-IT" sz="1100"/>
              <a:t> Il presentatore introduce il proprio lavoro e spiega chiaramente su cosa desidera ricevere feedback.</a:t>
            </a:r>
            <a:br>
              <a:rPr lang="it-IT" sz="1100"/>
            </a:br>
            <a:r>
              <a:rPr lang="it-IT" sz="1100"/>
              <a:t> Dopo l’introduzione, non parla durante la discussione. Si siede fuori dal gruppo, ascolta attentamente e prende appunti.</a:t>
            </a:r>
            <a:br>
              <a:rPr lang="it-IT" sz="1100"/>
            </a:br>
            <a:r>
              <a:rPr lang="it-IT" sz="1100"/>
              <a:t> Non guarda chi parla e non risponde – ascolta e basta.</a:t>
            </a:r>
            <a:br>
              <a:rPr lang="it-IT" sz="1100"/>
            </a:br>
            <a:r>
              <a:rPr lang="it-IT" sz="1100"/>
              <a:t> Alla fine, condivide quali feedback sono stati utili.</a:t>
            </a:r>
            <a:endParaRPr sz="1100"/>
          </a:p>
          <a:p>
            <a:pPr indent="0" lvl="0" marL="0" rtl="0" algn="l">
              <a:lnSpc>
                <a:spcPct val="115000"/>
              </a:lnSpc>
              <a:spcBef>
                <a:spcPts val="1200"/>
              </a:spcBef>
              <a:spcAft>
                <a:spcPts val="0"/>
              </a:spcAft>
              <a:buClr>
                <a:schemeClr val="dk1"/>
              </a:buClr>
              <a:buSzPts val="1100"/>
              <a:buFont typeface="Arial"/>
              <a:buNone/>
            </a:pPr>
            <a:r>
              <a:rPr b="1" lang="it-IT" sz="1100"/>
              <a:t>I Partecipanti (Amici Critici)</a:t>
            </a:r>
            <a:br>
              <a:rPr b="1" lang="it-IT" sz="1100"/>
            </a:br>
            <a:r>
              <a:rPr lang="it-IT" sz="1100"/>
              <a:t> I partecipanti danno feedback per aiutare il presentatore.</a:t>
            </a:r>
            <a:br>
              <a:rPr lang="it-IT" sz="1100"/>
            </a:br>
            <a:r>
              <a:rPr lang="it-IT" sz="1100"/>
              <a:t> Dicono cosa hanno apprezzato (</a:t>
            </a:r>
            <a:r>
              <a:rPr b="1" lang="it-IT" sz="1100"/>
              <a:t>feedback “caldo”</a:t>
            </a:r>
            <a:r>
              <a:rPr lang="it-IT" sz="1100"/>
              <a:t>) e cosa può essere migliorato (</a:t>
            </a:r>
            <a:r>
              <a:rPr b="1" lang="it-IT" sz="1100"/>
              <a:t>feedback “freddo”</a:t>
            </a:r>
            <a:r>
              <a:rPr lang="it-IT" sz="1100"/>
              <a:t>).</a:t>
            </a:r>
            <a:br>
              <a:rPr lang="it-IT" sz="1100"/>
            </a:br>
            <a:r>
              <a:rPr lang="it-IT" sz="1100"/>
              <a:t> Usano un tono gentile e rispettoso, offrendo suggerimenti utili.</a:t>
            </a:r>
            <a:endParaRPr sz="1100"/>
          </a:p>
          <a:p>
            <a:pPr indent="0" lvl="0" marL="0" rtl="0" algn="l">
              <a:lnSpc>
                <a:spcPct val="115000"/>
              </a:lnSpc>
              <a:spcBef>
                <a:spcPts val="1200"/>
              </a:spcBef>
              <a:spcAft>
                <a:spcPts val="0"/>
              </a:spcAft>
              <a:buClr>
                <a:schemeClr val="dk1"/>
              </a:buClr>
              <a:buSzPts val="1100"/>
              <a:buFont typeface="Arial"/>
              <a:buNone/>
            </a:pPr>
            <a:r>
              <a:rPr b="1" lang="it-IT" sz="1100"/>
              <a:t>Il Facilitatore</a:t>
            </a:r>
            <a:br>
              <a:rPr b="1" lang="it-IT" sz="1100"/>
            </a:br>
            <a:r>
              <a:rPr lang="it-IT" sz="1100"/>
              <a:t> Il facilitatore inizia ripassando i passaggi dell’attività, anche se tutti li conoscono già.</a:t>
            </a:r>
            <a:br>
              <a:rPr lang="it-IT" sz="1100"/>
            </a:br>
            <a:r>
              <a:rPr lang="it-IT" sz="1100"/>
              <a:t> Stabilisce i limiti di tempo e fa in modo che il gruppo li rispetti.</a:t>
            </a:r>
            <a:br>
              <a:rPr lang="it-IT" sz="1100"/>
            </a:br>
            <a:r>
              <a:rPr lang="it-IT" sz="1100"/>
              <a:t> Può partecipare alla discussione, ma si assicura che tutti abbiano spazio per parlare.</a:t>
            </a:r>
            <a:br>
              <a:rPr lang="it-IT" sz="1100"/>
            </a:br>
            <a:r>
              <a:rPr lang="it-IT" sz="1100"/>
              <a:t> Ricorda a tutti di rimanere concentrati, dare feedback positivi (</a:t>
            </a:r>
            <a:r>
              <a:rPr b="1" lang="it-IT" sz="1100"/>
              <a:t>caldi</a:t>
            </a:r>
            <a:r>
              <a:rPr lang="it-IT" sz="1100"/>
              <a:t>) e critici ma costruttivi (</a:t>
            </a:r>
            <a:r>
              <a:rPr b="1" lang="it-IT" sz="1100"/>
              <a:t>freddi</a:t>
            </a:r>
            <a:r>
              <a:rPr lang="it-IT" sz="1100"/>
              <a:t>) e attenersi al tema scelto dal presentatore.</a:t>
            </a:r>
            <a:br>
              <a:rPr lang="it-IT" sz="1100"/>
            </a:br>
            <a:r>
              <a:rPr lang="it-IT" sz="1100"/>
              <a:t> Alla fine, guida una breve riflessione e si assicura che resti focalizzata, evitando che si trasformi in un’ulteriore discussione.</a:t>
            </a:r>
            <a:endParaRPr sz="1100"/>
          </a:p>
          <a:p>
            <a:pPr indent="0" lvl="0" marL="0" rtl="0" algn="l">
              <a:lnSpc>
                <a:spcPct val="100000"/>
              </a:lnSpc>
              <a:spcBef>
                <a:spcPts val="1200"/>
              </a:spcBef>
              <a:spcAft>
                <a:spcPts val="0"/>
              </a:spcAft>
              <a:buSzPts val="1400"/>
              <a:buNone/>
            </a:pPr>
            <a:r>
              <a:t/>
            </a:r>
            <a:endParaRPr/>
          </a:p>
        </p:txBody>
      </p:sp>
      <p:sp>
        <p:nvSpPr>
          <p:cNvPr id="206" name="Google Shape;206;g3722bc4c3eb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jpg"/><Relationship Id="rId4" Type="http://schemas.openxmlformats.org/officeDocument/2006/relationships/image" Target="../media/image2.png"/><Relationship Id="rId5"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3.png"/><Relationship Id="rId13" Type="http://schemas.openxmlformats.org/officeDocument/2006/relationships/image" Target="../media/image18.png"/><Relationship Id="rId12" Type="http://schemas.openxmlformats.org/officeDocument/2006/relationships/image" Target="../media/image15.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8.jpg"/><Relationship Id="rId7" Type="http://schemas.openxmlformats.org/officeDocument/2006/relationships/image" Target="../media/image9.png"/><Relationship Id="rId8"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3.png"/><Relationship Id="rId13" Type="http://schemas.openxmlformats.org/officeDocument/2006/relationships/image" Target="../media/image18.png"/><Relationship Id="rId12" Type="http://schemas.openxmlformats.org/officeDocument/2006/relationships/image" Target="../media/image15.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8.jpg"/><Relationship Id="rId7" Type="http://schemas.openxmlformats.org/officeDocument/2006/relationships/image" Target="../media/image9.png"/><Relationship Id="rId8"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3"/>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3"/>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3"/>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75" name="Shape 75"/>
        <p:cNvGrpSpPr/>
        <p:nvPr/>
      </p:nvGrpSpPr>
      <p:grpSpPr>
        <a:xfrm>
          <a:off x="0" y="0"/>
          <a:ext cx="0" cy="0"/>
          <a:chOff x="0" y="0"/>
          <a:chExt cx="0" cy="0"/>
        </a:xfrm>
      </p:grpSpPr>
      <p:sp>
        <p:nvSpPr>
          <p:cNvPr id="76" name="Google Shape;7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5"/>
          <p:cNvSpPr/>
          <p:nvPr>
            <p:ph idx="2" type="pic"/>
          </p:nvPr>
        </p:nvSpPr>
        <p:spPr>
          <a:xfrm>
            <a:off x="5183188" y="987425"/>
            <a:ext cx="6172200" cy="4873625"/>
          </a:xfrm>
          <a:prstGeom prst="rect">
            <a:avLst/>
          </a:prstGeom>
          <a:noFill/>
          <a:ln>
            <a:noFill/>
          </a:ln>
        </p:spPr>
      </p:sp>
      <p:sp>
        <p:nvSpPr>
          <p:cNvPr id="78" name="Google Shape;7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9" name="Google Shape;7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82" name="Shape 82"/>
        <p:cNvGrpSpPr/>
        <p:nvPr/>
      </p:nvGrpSpPr>
      <p:grpSpPr>
        <a:xfrm>
          <a:off x="0" y="0"/>
          <a:ext cx="0" cy="0"/>
          <a:chOff x="0" y="0"/>
          <a:chExt cx="0" cy="0"/>
        </a:xfrm>
      </p:grpSpPr>
      <p:sp>
        <p:nvSpPr>
          <p:cNvPr id="83" name="Google Shape;83;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88" name="Shape 88"/>
        <p:cNvGrpSpPr/>
        <p:nvPr/>
      </p:nvGrpSpPr>
      <p:grpSpPr>
        <a:xfrm>
          <a:off x="0" y="0"/>
          <a:ext cx="0" cy="0"/>
          <a:chOff x="0" y="0"/>
          <a:chExt cx="0" cy="0"/>
        </a:xfrm>
      </p:grpSpPr>
      <p:sp>
        <p:nvSpPr>
          <p:cNvPr id="89" name="Google Shape;8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97" name="Shape 97"/>
        <p:cNvGrpSpPr/>
        <p:nvPr/>
      </p:nvGrpSpPr>
      <p:grpSpPr>
        <a:xfrm>
          <a:off x="0" y="0"/>
          <a:ext cx="0" cy="0"/>
          <a:chOff x="0" y="0"/>
          <a:chExt cx="0" cy="0"/>
        </a:xfrm>
      </p:grpSpPr>
      <p:sp>
        <p:nvSpPr>
          <p:cNvPr id="98" name="Google Shape;98;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0" name="Google Shape;100;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01" name="Shape 101"/>
        <p:cNvGrpSpPr/>
        <p:nvPr/>
      </p:nvGrpSpPr>
      <p:grpSpPr>
        <a:xfrm>
          <a:off x="0" y="0"/>
          <a:ext cx="0" cy="0"/>
          <a:chOff x="0" y="0"/>
          <a:chExt cx="0" cy="0"/>
        </a:xfrm>
      </p:grpSpPr>
      <p:sp>
        <p:nvSpPr>
          <p:cNvPr id="102" name="Google Shape;102;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03" name="Google Shape;103;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04" name="Google Shape;104;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5" name="Google Shape;105;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6" name="Google Shape;106;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07" name="Google Shape;107;p27"/>
          <p:cNvGrpSpPr/>
          <p:nvPr/>
        </p:nvGrpSpPr>
        <p:grpSpPr>
          <a:xfrm>
            <a:off x="2179865" y="4729766"/>
            <a:ext cx="7832271" cy="1110328"/>
            <a:chOff x="2179603" y="4888792"/>
            <a:chExt cx="7798545" cy="1110328"/>
          </a:xfrm>
        </p:grpSpPr>
        <p:pic>
          <p:nvPicPr>
            <p:cNvPr id="108" name="Google Shape;108;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9" name="Google Shape;109;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10" name="Google Shape;110;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11" name="Google Shape;111;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12" name="Google Shape;112;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13" name="Google Shape;113;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14" name="Google Shape;114;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15" name="Google Shape;115;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16" name="Google Shape;116;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17" name="Google Shape;117;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18" name="Shape 118"/>
        <p:cNvGrpSpPr/>
        <p:nvPr/>
      </p:nvGrpSpPr>
      <p:grpSpPr>
        <a:xfrm>
          <a:off x="0" y="0"/>
          <a:ext cx="0" cy="0"/>
          <a:chOff x="0" y="0"/>
          <a:chExt cx="0" cy="0"/>
        </a:xfrm>
      </p:grpSpPr>
      <p:sp>
        <p:nvSpPr>
          <p:cNvPr id="119" name="Google Shape;119;p3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3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124" name="Shape 124"/>
        <p:cNvGrpSpPr/>
        <p:nvPr/>
      </p:nvGrpSpPr>
      <p:grpSpPr>
        <a:xfrm>
          <a:off x="0" y="0"/>
          <a:ext cx="0" cy="0"/>
          <a:chOff x="0" y="0"/>
          <a:chExt cx="0" cy="0"/>
        </a:xfrm>
      </p:grpSpPr>
      <p:sp>
        <p:nvSpPr>
          <p:cNvPr id="125" name="Google Shape;125;g3722bc4c3eb_0_3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g3722bc4c3eb_0_391"/>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7" name="Google Shape;127;g3722bc4c3eb_0_391"/>
          <p:cNvSpPr txBox="1"/>
          <p:nvPr>
            <p:ph idx="2" type="body"/>
          </p:nvPr>
        </p:nvSpPr>
        <p:spPr>
          <a:xfrm>
            <a:off x="97971" y="1462685"/>
            <a:ext cx="11944500" cy="5289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28" name="Shape 128"/>
        <p:cNvGrpSpPr/>
        <p:nvPr/>
      </p:nvGrpSpPr>
      <p:grpSpPr>
        <a:xfrm>
          <a:off x="0" y="0"/>
          <a:ext cx="0" cy="0"/>
          <a:chOff x="0" y="0"/>
          <a:chExt cx="0" cy="0"/>
        </a:xfrm>
      </p:grpSpPr>
      <p:sp>
        <p:nvSpPr>
          <p:cNvPr id="129" name="Google Shape;129;g3722bc4c3eb_0_395"/>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30" name="Google Shape;130;g3722bc4c3eb_0_395"/>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31" name="Google Shape;131;g3722bc4c3eb_0_395"/>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32" name="Google Shape;132;g3722bc4c3eb_0_395"/>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33" name="Google Shape;133;g3722bc4c3eb_0_395"/>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34" name="Google Shape;134;g3722bc4c3eb_0_395"/>
          <p:cNvGrpSpPr/>
          <p:nvPr/>
        </p:nvGrpSpPr>
        <p:grpSpPr>
          <a:xfrm>
            <a:off x="2179811" y="4729766"/>
            <a:ext cx="7832078" cy="1110328"/>
            <a:chOff x="2179603" y="4888792"/>
            <a:chExt cx="7798544" cy="1110328"/>
          </a:xfrm>
        </p:grpSpPr>
        <p:pic>
          <p:nvPicPr>
            <p:cNvPr id="135" name="Google Shape;135;g3722bc4c3eb_0_395"/>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36" name="Google Shape;136;g3722bc4c3eb_0_395"/>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137" name="Google Shape;137;g3722bc4c3eb_0_395"/>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138" name="Google Shape;138;g3722bc4c3eb_0_395"/>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39" name="Google Shape;139;g3722bc4c3eb_0_395"/>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140" name="Google Shape;140;g3722bc4c3eb_0_395"/>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41" name="Google Shape;141;g3722bc4c3eb_0_395"/>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42" name="Google Shape;142;g3722bc4c3eb_0_395"/>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43" name="Google Shape;143;g3722bc4c3eb_0_395"/>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44" name="Google Shape;144;g3722bc4c3eb_0_395"/>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45" name="Shape 145"/>
        <p:cNvGrpSpPr/>
        <p:nvPr/>
      </p:nvGrpSpPr>
      <p:grpSpPr>
        <a:xfrm>
          <a:off x="0" y="0"/>
          <a:ext cx="0" cy="0"/>
          <a:chOff x="0" y="0"/>
          <a:chExt cx="0" cy="0"/>
        </a:xfrm>
      </p:grpSpPr>
      <p:sp>
        <p:nvSpPr>
          <p:cNvPr id="146" name="Google Shape;146;g3722bc4c3eb_0_4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g3722bc4c3eb_0_41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Σύγκριση" type="twoTxTwoObj">
  <p:cSld name="TWO_OBJECTS_WITH_TEXT">
    <p:spTree>
      <p:nvGrpSpPr>
        <p:cNvPr id="25" name="Shape 25"/>
        <p:cNvGrpSpPr/>
        <p:nvPr/>
      </p:nvGrpSpPr>
      <p:grpSpPr>
        <a:xfrm>
          <a:off x="0" y="0"/>
          <a:ext cx="0" cy="0"/>
          <a:chOff x="0" y="0"/>
          <a:chExt cx="0" cy="0"/>
        </a:xfrm>
      </p:grpSpPr>
      <p:sp>
        <p:nvSpPr>
          <p:cNvPr id="26" name="Google Shape;26;p2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8" name="Google Shape;28;p2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2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 name="Google Shape;30;p2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ιαφάνεια τίτλου" type="title">
  <p:cSld name="TITLE">
    <p:spTree>
      <p:nvGrpSpPr>
        <p:cNvPr id="34" name="Shape 34"/>
        <p:cNvGrpSpPr/>
        <p:nvPr/>
      </p:nvGrpSpPr>
      <p:grpSpPr>
        <a:xfrm>
          <a:off x="0" y="0"/>
          <a:ext cx="0" cy="0"/>
          <a:chOff x="0" y="0"/>
          <a:chExt cx="0" cy="0"/>
        </a:xfrm>
      </p:grpSpPr>
      <p:sp>
        <p:nvSpPr>
          <p:cNvPr id="35" name="Google Shape;35;p2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40" name="Shape 40"/>
        <p:cNvGrpSpPr/>
        <p:nvPr/>
      </p:nvGrpSpPr>
      <p:grpSpPr>
        <a:xfrm>
          <a:off x="0" y="0"/>
          <a:ext cx="0" cy="0"/>
          <a:chOff x="0" y="0"/>
          <a:chExt cx="0" cy="0"/>
        </a:xfrm>
      </p:grpSpPr>
      <p:sp>
        <p:nvSpPr>
          <p:cNvPr id="41" name="Google Shape;41;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46" name="Shape 46"/>
        <p:cNvGrpSpPr/>
        <p:nvPr/>
      </p:nvGrpSpPr>
      <p:grpSpPr>
        <a:xfrm>
          <a:off x="0" y="0"/>
          <a:ext cx="0" cy="0"/>
          <a:chOff x="0" y="0"/>
          <a:chExt cx="0" cy="0"/>
        </a:xfrm>
      </p:grpSpPr>
      <p:sp>
        <p:nvSpPr>
          <p:cNvPr id="47" name="Google Shape;47;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49" name="Google Shape;49;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52" name="Shape 52"/>
        <p:cNvGrpSpPr/>
        <p:nvPr/>
      </p:nvGrpSpPr>
      <p:grpSpPr>
        <a:xfrm>
          <a:off x="0" y="0"/>
          <a:ext cx="0" cy="0"/>
          <a:chOff x="0" y="0"/>
          <a:chExt cx="0" cy="0"/>
        </a:xfrm>
      </p:grpSpPr>
      <p:sp>
        <p:nvSpPr>
          <p:cNvPr id="53" name="Google Shape;53;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3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3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59" name="Shape 59"/>
        <p:cNvGrpSpPr/>
        <p:nvPr/>
      </p:nvGrpSpPr>
      <p:grpSpPr>
        <a:xfrm>
          <a:off x="0" y="0"/>
          <a:ext cx="0" cy="0"/>
          <a:chOff x="0" y="0"/>
          <a:chExt cx="0" cy="0"/>
        </a:xfrm>
      </p:grpSpPr>
      <p:sp>
        <p:nvSpPr>
          <p:cNvPr id="60" name="Google Shape;60;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64" name="Shape 64"/>
        <p:cNvGrpSpPr/>
        <p:nvPr/>
      </p:nvGrpSpPr>
      <p:grpSpPr>
        <a:xfrm>
          <a:off x="0" y="0"/>
          <a:ext cx="0" cy="0"/>
          <a:chOff x="0" y="0"/>
          <a:chExt cx="0" cy="0"/>
        </a:xfrm>
      </p:grpSpPr>
      <p:sp>
        <p:nvSpPr>
          <p:cNvPr id="65" name="Google Shape;6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68" name="Shape 68"/>
        <p:cNvGrpSpPr/>
        <p:nvPr/>
      </p:nvGrpSpPr>
      <p:grpSpPr>
        <a:xfrm>
          <a:off x="0" y="0"/>
          <a:ext cx="0" cy="0"/>
          <a:chOff x="0" y="0"/>
          <a:chExt cx="0" cy="0"/>
        </a:xfrm>
      </p:grpSpPr>
      <p:sp>
        <p:nvSpPr>
          <p:cNvPr id="69" name="Google Shape;6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1" name="Google Shape;7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2" name="Google Shape;7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94" name="Shape 94"/>
        <p:cNvGrpSpPr/>
        <p:nvPr/>
      </p:nvGrpSpPr>
      <p:grpSpPr>
        <a:xfrm>
          <a:off x="0" y="0"/>
          <a:ext cx="0" cy="0"/>
          <a:chOff x="0" y="0"/>
          <a:chExt cx="0" cy="0"/>
        </a:xfrm>
      </p:grpSpPr>
      <p:sp>
        <p:nvSpPr>
          <p:cNvPr id="95" name="Google Shape;95;p24"/>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96" name="Google Shape;96;p2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121" name="Shape 121"/>
        <p:cNvGrpSpPr/>
        <p:nvPr/>
      </p:nvGrpSpPr>
      <p:grpSpPr>
        <a:xfrm>
          <a:off x="0" y="0"/>
          <a:ext cx="0" cy="0"/>
          <a:chOff x="0" y="0"/>
          <a:chExt cx="0" cy="0"/>
        </a:xfrm>
      </p:grpSpPr>
      <p:sp>
        <p:nvSpPr>
          <p:cNvPr id="122" name="Google Shape;122;g3722bc4c3eb_0_38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123" name="Google Shape;123;g3722bc4c3eb_0_3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31.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30.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14.png"/><Relationship Id="rId12" Type="http://schemas.openxmlformats.org/officeDocument/2006/relationships/image" Target="../media/image18.png"/><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7.png"/><Relationship Id="rId4" Type="http://schemas.openxmlformats.org/officeDocument/2006/relationships/image" Target="../media/image11.png"/><Relationship Id="rId9" Type="http://schemas.openxmlformats.org/officeDocument/2006/relationships/image" Target="../media/image13.png"/><Relationship Id="rId5" Type="http://schemas.openxmlformats.org/officeDocument/2006/relationships/image" Target="../media/image8.jpg"/><Relationship Id="rId6" Type="http://schemas.openxmlformats.org/officeDocument/2006/relationships/image" Target="../media/image9.png"/><Relationship Id="rId7" Type="http://schemas.openxmlformats.org/officeDocument/2006/relationships/image" Target="../media/image12.png"/><Relationship Id="rId8"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hyperlink" Target="https://www.youtube.com/watch?v=S4fUCw-CoO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28.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b="1" i="0" lang="it-IT" sz="1800" u="none" strike="noStrike">
                <a:solidFill>
                  <a:srgbClr val="16C45B"/>
                </a:solidFill>
                <a:latin typeface="Calibri"/>
                <a:ea typeface="Calibri"/>
                <a:cs typeface="Calibri"/>
                <a:sym typeface="Calibri"/>
              </a:rPr>
              <a:t>WP3: </a:t>
            </a:r>
            <a:r>
              <a:rPr lang="it-IT" sz="1800">
                <a:solidFill>
                  <a:srgbClr val="16C45B"/>
                </a:solidFill>
              </a:rPr>
              <a:t>Formazione del personale docente per una didattica dell’informatica autentica e inclusiva in termini di genere</a:t>
            </a:r>
            <a:br>
              <a:rPr b="0" i="0" lang="it-IT" u="none" strike="noStrike">
                <a:solidFill>
                  <a:srgbClr val="000000"/>
                </a:solidFill>
              </a:rPr>
            </a:br>
            <a:endParaRPr/>
          </a:p>
        </p:txBody>
      </p:sp>
      <p:sp>
        <p:nvSpPr>
          <p:cNvPr id="153" name="Google Shape;153;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it-IT"/>
              <a:t>Corso di formazione di TINKER per le scuole secondarie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722bc4c3eb_0_8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Steps of CFP</a:t>
            </a:r>
            <a:endParaRPr/>
          </a:p>
        </p:txBody>
      </p:sp>
      <p:grpSp>
        <p:nvGrpSpPr>
          <p:cNvPr id="218" name="Google Shape;218;g3722bc4c3eb_0_80"/>
          <p:cNvGrpSpPr/>
          <p:nvPr/>
        </p:nvGrpSpPr>
        <p:grpSpPr>
          <a:xfrm>
            <a:off x="160918" y="1255882"/>
            <a:ext cx="11876220" cy="4346244"/>
            <a:chOff x="5337" y="534175"/>
            <a:chExt cx="11876220" cy="4346244"/>
          </a:xfrm>
        </p:grpSpPr>
        <p:sp>
          <p:nvSpPr>
            <p:cNvPr id="219" name="Google Shape;219;g3722bc4c3eb_0_80"/>
            <p:cNvSpPr/>
            <p:nvPr/>
          </p:nvSpPr>
          <p:spPr>
            <a:xfrm rot="5400000">
              <a:off x="442287" y="2492968"/>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g3722bc4c3eb_0_80"/>
            <p:cNvSpPr/>
            <p:nvPr/>
          </p:nvSpPr>
          <p:spPr>
            <a:xfrm>
              <a:off x="222573" y="3147319"/>
              <a:ext cx="1977300" cy="1733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g3722bc4c3eb_0_80"/>
            <p:cNvSpPr txBox="1"/>
            <p:nvPr/>
          </p:nvSpPr>
          <p:spPr>
            <a:xfrm>
              <a:off x="222573" y="3147319"/>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Panoramica dle presentatore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I</a:t>
              </a:r>
              <a:r>
                <a:rPr b="0" i="0" lang="it-IT" sz="1500" u="none" cap="none" strike="noStrike">
                  <a:solidFill>
                    <a:srgbClr val="000000"/>
                  </a:solidFill>
                  <a:latin typeface="Calibri"/>
                  <a:ea typeface="Calibri"/>
                  <a:cs typeface="Calibri"/>
                  <a:sym typeface="Calibri"/>
                </a:rPr>
                <a:t>l presentatore condivide la propria idea o problematica e fornisce il contesto su ciò che intende fare.</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it-IT" sz="1500" u="none" cap="none" strike="noStrike">
                  <a:solidFill>
                    <a:srgbClr val="000000"/>
                  </a:solidFill>
                  <a:latin typeface="Calibri"/>
                  <a:ea typeface="Calibri"/>
                  <a:cs typeface="Calibri"/>
                  <a:sym typeface="Calibri"/>
                </a:rPr>
                <a:t>- Gli altri membri del gruppo restano in silenzio.</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g3722bc4c3eb_0_80"/>
            <p:cNvSpPr/>
            <p:nvPr/>
          </p:nvSpPr>
          <p:spPr>
            <a:xfrm>
              <a:off x="1826678" y="2331747"/>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g3722bc4c3eb_0_80"/>
            <p:cNvSpPr/>
            <p:nvPr/>
          </p:nvSpPr>
          <p:spPr>
            <a:xfrm rot="5400000">
              <a:off x="2862708" y="1894032"/>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g3722bc4c3eb_0_80"/>
            <p:cNvSpPr/>
            <p:nvPr/>
          </p:nvSpPr>
          <p:spPr>
            <a:xfrm>
              <a:off x="2642994" y="2548383"/>
              <a:ext cx="1977300" cy="1733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3722bc4c3eb_0_80"/>
            <p:cNvSpPr txBox="1"/>
            <p:nvPr/>
          </p:nvSpPr>
          <p:spPr>
            <a:xfrm>
              <a:off x="2642994" y="2548383"/>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Domande di chiarimento</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b="0" i="0" lang="it-IT" sz="1800" u="none" cap="none" strike="noStrike">
                  <a:solidFill>
                    <a:srgbClr val="000000"/>
                  </a:solidFill>
                  <a:latin typeface="Calibri"/>
                  <a:ea typeface="Calibri"/>
                  <a:cs typeface="Calibri"/>
                  <a:sym typeface="Calibri"/>
                </a:rPr>
                <a:t>Group members ask clarifying/ probing questions related to the idea/issue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This is not time to give advice or critique. The point is simply to gain clarity. </a:t>
              </a:r>
              <a:endParaRPr b="0" i="0" sz="1400" u="none" cap="none" strike="noStrike">
                <a:solidFill>
                  <a:srgbClr val="000000"/>
                </a:solidFill>
                <a:latin typeface="Arial"/>
                <a:ea typeface="Arial"/>
                <a:cs typeface="Arial"/>
                <a:sym typeface="Arial"/>
              </a:endParaRPr>
            </a:p>
          </p:txBody>
        </p:sp>
        <p:sp>
          <p:nvSpPr>
            <p:cNvPr id="226" name="Google Shape;226;g3722bc4c3eb_0_80"/>
            <p:cNvSpPr/>
            <p:nvPr/>
          </p:nvSpPr>
          <p:spPr>
            <a:xfrm>
              <a:off x="4247099" y="1732811"/>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g3722bc4c3eb_0_80"/>
            <p:cNvSpPr/>
            <p:nvPr/>
          </p:nvSpPr>
          <p:spPr>
            <a:xfrm rot="5400000">
              <a:off x="5283129" y="1295096"/>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3722bc4c3eb_0_80"/>
            <p:cNvSpPr/>
            <p:nvPr/>
          </p:nvSpPr>
          <p:spPr>
            <a:xfrm>
              <a:off x="5063415" y="1949447"/>
              <a:ext cx="1977300" cy="1733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3722bc4c3eb_0_80"/>
            <p:cNvSpPr txBox="1"/>
            <p:nvPr/>
          </p:nvSpPr>
          <p:spPr>
            <a:xfrm>
              <a:off x="5063415" y="1949447"/>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Feedback Caldo (MI PIACE)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b="0" i="0" lang="it-IT" sz="1800" u="none" cap="none" strike="noStrike">
                  <a:solidFill>
                    <a:srgbClr val="000000"/>
                  </a:solidFill>
                  <a:latin typeface="Calibri"/>
                  <a:ea typeface="Calibri"/>
                  <a:cs typeface="Calibri"/>
                  <a:sym typeface="Calibri"/>
                </a:rPr>
                <a:t>I membri del gruppo offrono feedback “caldo” al presentatore iniziando la frase con “Mi piace…”- - - Il presentatore è silenzio e prende appunti</a:t>
              </a:r>
              <a:endParaRPr b="0" i="0" sz="1400" u="none" cap="none" strike="noStrike">
                <a:solidFill>
                  <a:srgbClr val="000000"/>
                </a:solidFill>
                <a:latin typeface="Arial"/>
                <a:ea typeface="Arial"/>
                <a:cs typeface="Arial"/>
                <a:sym typeface="Arial"/>
              </a:endParaRPr>
            </a:p>
          </p:txBody>
        </p:sp>
        <p:sp>
          <p:nvSpPr>
            <p:cNvPr id="230" name="Google Shape;230;g3722bc4c3eb_0_80"/>
            <p:cNvSpPr/>
            <p:nvPr/>
          </p:nvSpPr>
          <p:spPr>
            <a:xfrm>
              <a:off x="6667520" y="1133875"/>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3722bc4c3eb_0_80"/>
            <p:cNvSpPr/>
            <p:nvPr/>
          </p:nvSpPr>
          <p:spPr>
            <a:xfrm rot="5400000">
              <a:off x="7703550" y="696161"/>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3722bc4c3eb_0_80"/>
            <p:cNvSpPr/>
            <p:nvPr/>
          </p:nvSpPr>
          <p:spPr>
            <a:xfrm>
              <a:off x="7483836" y="1350512"/>
              <a:ext cx="1977300" cy="1733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g3722bc4c3eb_0_80"/>
            <p:cNvSpPr txBox="1"/>
            <p:nvPr/>
          </p:nvSpPr>
          <p:spPr>
            <a:xfrm>
              <a:off x="7483836" y="1350512"/>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Feedback Freddo (Mi chiedo)</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b="0" i="0" lang="it-IT" sz="1800" u="none" cap="none" strike="noStrike">
                  <a:solidFill>
                    <a:srgbClr val="000000"/>
                  </a:solidFill>
                  <a:latin typeface="Calibri"/>
                  <a:ea typeface="Calibri"/>
                  <a:cs typeface="Calibri"/>
                  <a:sym typeface="Calibri"/>
                </a:rPr>
                <a:t>I membri del gruppo offrono feedback “freddo” al presentatore iniziando la frase con “Mi chiedo…”</a:t>
              </a:r>
              <a:endParaRPr b="0" i="0" sz="18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Il presentatore è silenzio e prende appunti</a:t>
              </a:r>
              <a:endParaRPr b="0" i="0" sz="1400" u="none" cap="none" strike="noStrike">
                <a:solidFill>
                  <a:srgbClr val="000000"/>
                </a:solidFill>
                <a:latin typeface="Arial"/>
                <a:ea typeface="Arial"/>
                <a:cs typeface="Arial"/>
                <a:sym typeface="Arial"/>
              </a:endParaRPr>
            </a:p>
          </p:txBody>
        </p:sp>
        <p:sp>
          <p:nvSpPr>
            <p:cNvPr id="234" name="Google Shape;234;g3722bc4c3eb_0_80"/>
            <p:cNvSpPr/>
            <p:nvPr/>
          </p:nvSpPr>
          <p:spPr>
            <a:xfrm>
              <a:off x="9087941" y="534940"/>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g3722bc4c3eb_0_80"/>
            <p:cNvSpPr/>
            <p:nvPr/>
          </p:nvSpPr>
          <p:spPr>
            <a:xfrm rot="5400000">
              <a:off x="10123971" y="97225"/>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g3722bc4c3eb_0_80"/>
            <p:cNvSpPr/>
            <p:nvPr/>
          </p:nvSpPr>
          <p:spPr>
            <a:xfrm>
              <a:off x="9904257" y="751576"/>
              <a:ext cx="1977300" cy="1733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g3722bc4c3eb_0_80"/>
            <p:cNvSpPr txBox="1"/>
            <p:nvPr/>
          </p:nvSpPr>
          <p:spPr>
            <a:xfrm>
              <a:off x="9904257" y="751576"/>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Riflessione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Il presentatore riflette ad alta voce con i membri del gruppo sul feedback ricevuto.</a:t>
              </a:r>
              <a:endParaRPr b="0" i="0" sz="1400" u="none" cap="none" strike="noStrike">
                <a:solidFill>
                  <a:srgbClr val="000000"/>
                </a:solidFill>
                <a:latin typeface="Arial"/>
                <a:ea typeface="Arial"/>
                <a:cs typeface="Arial"/>
                <a:sym typeface="Arial"/>
              </a:endParaRPr>
            </a:p>
          </p:txBody>
        </p:sp>
      </p:grpSp>
      <p:sp>
        <p:nvSpPr>
          <p:cNvPr id="238" name="Google Shape;238;g3722bc4c3eb_0_80"/>
          <p:cNvSpPr/>
          <p:nvPr/>
        </p:nvSpPr>
        <p:spPr>
          <a:xfrm>
            <a:off x="149679" y="2728278"/>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400"/>
              <a:buFont typeface="Arial"/>
              <a:buNone/>
            </a:pPr>
            <a:r>
              <a:rPr b="1" i="0" lang="it-IT" sz="5400" u="none" cap="none" strike="noStrike">
                <a:solidFill>
                  <a:schemeClr val="accent5"/>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239" name="Google Shape;239;g3722bc4c3eb_0_80"/>
          <p:cNvSpPr/>
          <p:nvPr/>
        </p:nvSpPr>
        <p:spPr>
          <a:xfrm>
            <a:off x="2686550" y="2126557"/>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400"/>
              <a:buFont typeface="Arial"/>
              <a:buNone/>
            </a:pPr>
            <a:r>
              <a:rPr b="1" i="0" lang="it-IT" sz="5400" u="none" cap="none" strike="noStrike">
                <a:solidFill>
                  <a:schemeClr val="accent5"/>
                </a:solidFill>
                <a:latin typeface="Arial"/>
                <a:ea typeface="Arial"/>
                <a:cs typeface="Arial"/>
                <a:sym typeface="Arial"/>
              </a:rPr>
              <a:t>2</a:t>
            </a:r>
            <a:endParaRPr b="1" i="0" sz="5400" u="none" cap="none" strike="noStrike">
              <a:solidFill>
                <a:schemeClr val="accent5"/>
              </a:solidFill>
              <a:latin typeface="Arial"/>
              <a:ea typeface="Arial"/>
              <a:cs typeface="Arial"/>
              <a:sym typeface="Arial"/>
            </a:endParaRPr>
          </a:p>
        </p:txBody>
      </p:sp>
      <p:sp>
        <p:nvSpPr>
          <p:cNvPr id="240" name="Google Shape;240;g3722bc4c3eb_0_80"/>
          <p:cNvSpPr/>
          <p:nvPr/>
        </p:nvSpPr>
        <p:spPr>
          <a:xfrm>
            <a:off x="5099597" y="1565192"/>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400"/>
              <a:buFont typeface="Arial"/>
              <a:buNone/>
            </a:pPr>
            <a:r>
              <a:rPr b="1" i="0" lang="it-IT" sz="5400" u="none" cap="none" strike="noStrike">
                <a:solidFill>
                  <a:schemeClr val="accent5"/>
                </a:solidFill>
                <a:latin typeface="Arial"/>
                <a:ea typeface="Arial"/>
                <a:cs typeface="Arial"/>
                <a:sym typeface="Arial"/>
              </a:rPr>
              <a:t>3</a:t>
            </a:r>
            <a:endParaRPr b="1" i="0" sz="5400" u="none" cap="none" strike="noStrike">
              <a:solidFill>
                <a:schemeClr val="accent5"/>
              </a:solidFill>
              <a:latin typeface="Arial"/>
              <a:ea typeface="Arial"/>
              <a:cs typeface="Arial"/>
              <a:sym typeface="Arial"/>
            </a:endParaRPr>
          </a:p>
        </p:txBody>
      </p:sp>
      <p:sp>
        <p:nvSpPr>
          <p:cNvPr id="241" name="Google Shape;241;g3722bc4c3eb_0_80"/>
          <p:cNvSpPr/>
          <p:nvPr/>
        </p:nvSpPr>
        <p:spPr>
          <a:xfrm>
            <a:off x="7512644" y="1001929"/>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400"/>
              <a:buFont typeface="Arial"/>
              <a:buNone/>
            </a:pPr>
            <a:r>
              <a:rPr b="1" i="0" lang="it-IT" sz="5400" u="none" cap="none" strike="noStrike">
                <a:solidFill>
                  <a:schemeClr val="accent5"/>
                </a:solidFill>
                <a:latin typeface="Arial"/>
                <a:ea typeface="Arial"/>
                <a:cs typeface="Arial"/>
                <a:sym typeface="Arial"/>
              </a:rPr>
              <a:t>4</a:t>
            </a:r>
            <a:endParaRPr b="1" i="0" sz="5400" u="none" cap="none" strike="noStrike">
              <a:solidFill>
                <a:schemeClr val="accent5"/>
              </a:solidFill>
              <a:latin typeface="Arial"/>
              <a:ea typeface="Arial"/>
              <a:cs typeface="Arial"/>
              <a:sym typeface="Arial"/>
            </a:endParaRPr>
          </a:p>
        </p:txBody>
      </p:sp>
      <p:sp>
        <p:nvSpPr>
          <p:cNvPr id="242" name="Google Shape;242;g3722bc4c3eb_0_80"/>
          <p:cNvSpPr/>
          <p:nvPr/>
        </p:nvSpPr>
        <p:spPr>
          <a:xfrm>
            <a:off x="9865248" y="344338"/>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400"/>
              <a:buFont typeface="Arial"/>
              <a:buNone/>
            </a:pPr>
            <a:r>
              <a:rPr b="1" i="0" lang="it-IT" sz="5400" u="none" cap="none" strike="noStrike">
                <a:solidFill>
                  <a:schemeClr val="accent5"/>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Vantaggi e meccanismi</a:t>
            </a:r>
            <a:endParaRPr/>
          </a:p>
        </p:txBody>
      </p:sp>
      <p:sp>
        <p:nvSpPr>
          <p:cNvPr id="249" name="Google Shape;249;p1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50" name="Google Shape;250;p1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chemeClr val="accent1"/>
                </a:solidFill>
              </a:rPr>
              <a:t>Vantaggi</a:t>
            </a:r>
            <a:endParaRPr>
              <a:solidFill>
                <a:schemeClr val="accent1"/>
              </a:solidFill>
            </a:endParaRPr>
          </a:p>
          <a:p>
            <a:pPr indent="-323850" lvl="0" marL="457200" rtl="0" algn="l">
              <a:lnSpc>
                <a:spcPct val="90000"/>
              </a:lnSpc>
              <a:spcBef>
                <a:spcPts val="1000"/>
              </a:spcBef>
              <a:spcAft>
                <a:spcPts val="0"/>
              </a:spcAft>
              <a:buClr>
                <a:srgbClr val="000000"/>
              </a:buClr>
              <a:buSzPts val="1500"/>
              <a:buFont typeface="Calibri"/>
              <a:buChar char="●"/>
            </a:pPr>
            <a:r>
              <a:rPr lang="it-IT" sz="1500">
                <a:solidFill>
                  <a:srgbClr val="000000"/>
                </a:solidFill>
              </a:rPr>
              <a:t>Maggiore fiducia nel ricevere feedback: aumento del 45% nella fiducia degli insegnanti (Bambino, 2002)</a:t>
            </a:r>
            <a:br>
              <a:rPr lang="it-IT" sz="1500">
                <a:solidFill>
                  <a:srgbClr val="000000"/>
                </a:solidFill>
              </a:rPr>
            </a:br>
            <a:endParaRPr sz="1500">
              <a:solidFill>
                <a:srgbClr val="000000"/>
              </a:solidFill>
            </a:endParaRPr>
          </a:p>
          <a:p>
            <a:pPr indent="-323850" lvl="0" marL="457200" rtl="0" algn="l">
              <a:lnSpc>
                <a:spcPct val="90000"/>
              </a:lnSpc>
              <a:spcBef>
                <a:spcPts val="0"/>
              </a:spcBef>
              <a:spcAft>
                <a:spcPts val="0"/>
              </a:spcAft>
              <a:buClr>
                <a:srgbClr val="000000"/>
              </a:buClr>
              <a:buSzPts val="1500"/>
              <a:buFont typeface="Calibri"/>
              <a:buChar char="●"/>
            </a:pPr>
            <a:r>
              <a:rPr lang="it-IT" sz="1500">
                <a:solidFill>
                  <a:srgbClr val="000000"/>
                </a:solidFill>
              </a:rPr>
              <a:t>Maggiore inclusività delle lezioni: gli insegnanti hanno creato lezioni inclusive dopo 3 cicli di revisione (Koch et al., 2020)</a:t>
            </a:r>
            <a:br>
              <a:rPr lang="it-IT" sz="1500">
                <a:solidFill>
                  <a:srgbClr val="000000"/>
                </a:solidFill>
              </a:rPr>
            </a:br>
            <a:endParaRPr sz="1500">
              <a:solidFill>
                <a:srgbClr val="000000"/>
              </a:solidFill>
            </a:endParaRPr>
          </a:p>
          <a:p>
            <a:pPr indent="-323850" lvl="0" marL="457200" rtl="0" algn="l">
              <a:lnSpc>
                <a:spcPct val="90000"/>
              </a:lnSpc>
              <a:spcBef>
                <a:spcPts val="0"/>
              </a:spcBef>
              <a:spcAft>
                <a:spcPts val="0"/>
              </a:spcAft>
              <a:buClr>
                <a:srgbClr val="000000"/>
              </a:buClr>
              <a:buSzPts val="1500"/>
              <a:buFont typeface="Calibri"/>
              <a:buChar char="●"/>
            </a:pPr>
            <a:r>
              <a:rPr lang="it-IT" sz="1500">
                <a:solidFill>
                  <a:srgbClr val="000000"/>
                </a:solidFill>
              </a:rPr>
              <a:t>Maggiore impatto sulla pratica: gli insegnanti hanno riportato un miglioramento della qualità delle lezioni pari a 2,3 volte</a:t>
            </a:r>
            <a:br>
              <a:rPr lang="it-IT" sz="1500">
                <a:solidFill>
                  <a:srgbClr val="000000"/>
                </a:solidFill>
              </a:rPr>
            </a:br>
            <a:endParaRPr sz="1500">
              <a:solidFill>
                <a:srgbClr val="000000"/>
              </a:solidFill>
            </a:endParaRPr>
          </a:p>
          <a:p>
            <a:pPr indent="-323850" lvl="0" marL="457200" rtl="0" algn="l">
              <a:lnSpc>
                <a:spcPct val="90000"/>
              </a:lnSpc>
              <a:spcBef>
                <a:spcPts val="0"/>
              </a:spcBef>
              <a:spcAft>
                <a:spcPts val="0"/>
              </a:spcAft>
              <a:buClr>
                <a:srgbClr val="000000"/>
              </a:buClr>
              <a:buSzPts val="1500"/>
              <a:buFont typeface="Calibri"/>
              <a:buChar char="●"/>
            </a:pPr>
            <a:r>
              <a:rPr lang="it-IT" sz="1500">
                <a:solidFill>
                  <a:srgbClr val="000000"/>
                </a:solidFill>
              </a:rPr>
              <a:t>Aumento dell’uso di linguaggio inclusivo: gli insegnanti nel Regno Unito hanno corretto il linguaggio di genere stereotipato l’89% più spesso rispetto ai gruppi di controllo (Bambino, 2002)</a:t>
            </a:r>
            <a:endParaRPr sz="1500">
              <a:solidFill>
                <a:srgbClr val="000000"/>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chemeClr val="accent1"/>
                </a:solidFill>
              </a:rPr>
              <a:t>Meccanismi </a:t>
            </a:r>
            <a:endParaRPr>
              <a:solidFill>
                <a:schemeClr val="accent1"/>
              </a:solidFill>
            </a:endParaRPr>
          </a:p>
          <a:p>
            <a:pPr indent="-323850" lvl="0" marL="457200" marR="0" rtl="0" algn="l">
              <a:lnSpc>
                <a:spcPct val="90000"/>
              </a:lnSpc>
              <a:spcBef>
                <a:spcPts val="1000"/>
              </a:spcBef>
              <a:spcAft>
                <a:spcPts val="0"/>
              </a:spcAft>
              <a:buSzPts val="1500"/>
              <a:buFont typeface="Calibri"/>
              <a:buChar char="●"/>
            </a:pPr>
            <a:r>
              <a:rPr lang="it-IT" sz="1500"/>
              <a:t>.</a:t>
            </a:r>
            <a:r>
              <a:rPr lang="it-IT" sz="1500">
                <a:solidFill>
                  <a:srgbClr val="000000"/>
                </a:solidFill>
              </a:rPr>
              <a:t>Domande non giudicanti favoriscono la fiducia e aprono al dialogo</a:t>
            </a:r>
            <a:br>
              <a:rPr lang="it-IT" sz="1500">
                <a:solidFill>
                  <a:srgbClr val="000000"/>
                </a:solidFill>
              </a:rPr>
            </a:br>
            <a:endParaRPr sz="1500">
              <a:solidFill>
                <a:srgbClr val="000000"/>
              </a:solidFill>
            </a:endParaRPr>
          </a:p>
          <a:p>
            <a:pPr indent="-323850" lvl="0" marL="457200" rtl="0" algn="l">
              <a:lnSpc>
                <a:spcPct val="90000"/>
              </a:lnSpc>
              <a:spcBef>
                <a:spcPts val="0"/>
              </a:spcBef>
              <a:spcAft>
                <a:spcPts val="0"/>
              </a:spcAft>
              <a:buClr>
                <a:srgbClr val="000000"/>
              </a:buClr>
              <a:buSzPts val="1500"/>
              <a:buFont typeface="Calibri"/>
              <a:buChar char="●"/>
            </a:pPr>
            <a:r>
              <a:rPr lang="it-IT" sz="1500">
                <a:solidFill>
                  <a:srgbClr val="000000"/>
                </a:solidFill>
              </a:rPr>
              <a:t>Frasi delicate come “Mi chiedo…” attivano la capacità di risoluzione dei problemi e incoraggiano la riflessione senza provocare vergogna</a:t>
            </a:r>
            <a:br>
              <a:rPr lang="it-IT" sz="1500">
                <a:solidFill>
                  <a:srgbClr val="000000"/>
                </a:solidFill>
              </a:rPr>
            </a:br>
            <a:endParaRPr sz="1500">
              <a:solidFill>
                <a:srgbClr val="000000"/>
              </a:solidFill>
            </a:endParaRPr>
          </a:p>
          <a:p>
            <a:pPr indent="-323850" lvl="0" marL="457200" rtl="0" algn="l">
              <a:lnSpc>
                <a:spcPct val="90000"/>
              </a:lnSpc>
              <a:spcBef>
                <a:spcPts val="0"/>
              </a:spcBef>
              <a:spcAft>
                <a:spcPts val="0"/>
              </a:spcAft>
              <a:buClr>
                <a:srgbClr val="000000"/>
              </a:buClr>
              <a:buSzPts val="1500"/>
              <a:buFont typeface="Calibri"/>
              <a:buChar char="●"/>
            </a:pPr>
            <a:r>
              <a:rPr lang="it-IT" sz="1500">
                <a:solidFill>
                  <a:srgbClr val="000000"/>
                </a:solidFill>
              </a:rPr>
              <a:t>Evita le reazioni difensive che derivano da critiche dirette (es. “Questo è escludente”)</a:t>
            </a:r>
            <a:endParaRPr sz="1500">
              <a:solidFill>
                <a:srgbClr val="000000"/>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3722bc4c3eb_0_1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sz="3100"/>
              <a:t>Attività 1: </a:t>
            </a:r>
            <a:r>
              <a:rPr lang="it-IT" sz="2900"/>
              <a:t>Revisione di uno Scenario di Informatica TINKER con il Protocollo CFP</a:t>
            </a:r>
            <a:endParaRPr sz="3100"/>
          </a:p>
        </p:txBody>
      </p:sp>
      <p:sp>
        <p:nvSpPr>
          <p:cNvPr id="257" name="Google Shape;257;g3722bc4c3eb_0_144"/>
          <p:cNvSpPr txBox="1"/>
          <p:nvPr>
            <p:ph idx="2" type="body"/>
          </p:nvPr>
        </p:nvSpPr>
        <p:spPr>
          <a:xfrm>
            <a:off x="247500" y="1274457"/>
            <a:ext cx="11944500" cy="4429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400"/>
              </a:spcBef>
              <a:spcAft>
                <a:spcPts val="0"/>
              </a:spcAft>
              <a:buSzPts val="1800"/>
              <a:buNone/>
            </a:pPr>
            <a:r>
              <a:rPr b="1" lang="it-IT" sz="2000">
                <a:solidFill>
                  <a:srgbClr val="000000"/>
                </a:solidFill>
              </a:rPr>
              <a:t>In gruppi di 3 persone – Ruoli:</a:t>
            </a:r>
            <a:endParaRPr b="1" sz="2000">
              <a:solidFill>
                <a:srgbClr val="000000"/>
              </a:solidFill>
            </a:endParaRPr>
          </a:p>
          <a:p>
            <a:pPr indent="-355600" lvl="0" marL="457200" rtl="0" algn="l">
              <a:lnSpc>
                <a:spcPct val="100000"/>
              </a:lnSpc>
              <a:spcBef>
                <a:spcPts val="1200"/>
              </a:spcBef>
              <a:spcAft>
                <a:spcPts val="0"/>
              </a:spcAft>
              <a:buClr>
                <a:srgbClr val="000000"/>
              </a:buClr>
              <a:buSzPts val="2000"/>
              <a:buChar char="●"/>
            </a:pPr>
            <a:r>
              <a:rPr b="1" lang="it-IT" sz="2000">
                <a:solidFill>
                  <a:srgbClr val="000000"/>
                </a:solidFill>
              </a:rPr>
              <a:t>Presentatore</a:t>
            </a:r>
            <a:r>
              <a:rPr lang="it-IT" sz="2000">
                <a:solidFill>
                  <a:srgbClr val="000000"/>
                </a:solidFill>
              </a:rPr>
              <a:t>: Spiega lo scenario e pone la domanda centrale:</a:t>
            </a:r>
            <a:br>
              <a:rPr lang="it-IT" sz="2000">
                <a:solidFill>
                  <a:srgbClr val="000000"/>
                </a:solidFill>
              </a:rPr>
            </a:br>
            <a:r>
              <a:rPr lang="it-IT" sz="2000">
                <a:solidFill>
                  <a:srgbClr val="000000"/>
                </a:solidFill>
              </a:rPr>
              <a:t> </a:t>
            </a:r>
            <a:r>
              <a:rPr i="1" lang="it-IT" sz="2000">
                <a:solidFill>
                  <a:srgbClr val="000000"/>
                </a:solidFill>
              </a:rPr>
              <a:t>“Quanto è autentica e inclusiva questa lezione?”</a:t>
            </a:r>
            <a:endParaRPr i="1" sz="2000">
              <a:solidFill>
                <a:srgbClr val="000000"/>
              </a:solidFill>
            </a:endParaRPr>
          </a:p>
          <a:p>
            <a:pPr indent="-355600" lvl="0" marL="457200" rtl="0" algn="l">
              <a:lnSpc>
                <a:spcPct val="100000"/>
              </a:lnSpc>
              <a:spcBef>
                <a:spcPts val="0"/>
              </a:spcBef>
              <a:spcAft>
                <a:spcPts val="0"/>
              </a:spcAft>
              <a:buClr>
                <a:srgbClr val="000000"/>
              </a:buClr>
              <a:buSzPts val="2000"/>
              <a:buChar char="●"/>
            </a:pPr>
            <a:r>
              <a:rPr b="1" lang="it-IT" sz="2000">
                <a:solidFill>
                  <a:srgbClr val="000000"/>
                </a:solidFill>
              </a:rPr>
              <a:t>Amici Critici</a:t>
            </a:r>
            <a:r>
              <a:rPr lang="it-IT" sz="2000">
                <a:solidFill>
                  <a:srgbClr val="000000"/>
                </a:solidFill>
              </a:rPr>
              <a:t> (2 persone) forniscono:</a:t>
            </a:r>
            <a:endParaRPr sz="2000">
              <a:solidFill>
                <a:srgbClr val="000000"/>
              </a:solidFill>
            </a:endParaRPr>
          </a:p>
          <a:p>
            <a:pPr indent="-355600" lvl="1" marL="914400" rtl="0" algn="l">
              <a:lnSpc>
                <a:spcPct val="100000"/>
              </a:lnSpc>
              <a:spcBef>
                <a:spcPts val="0"/>
              </a:spcBef>
              <a:spcAft>
                <a:spcPts val="0"/>
              </a:spcAft>
              <a:buClr>
                <a:srgbClr val="000000"/>
              </a:buClr>
              <a:buSzPts val="2000"/>
              <a:buChar char="○"/>
            </a:pPr>
            <a:r>
              <a:rPr b="1" lang="it-IT" sz="2000">
                <a:solidFill>
                  <a:srgbClr val="000000"/>
                </a:solidFill>
              </a:rPr>
              <a:t>Feedback “Caldo”</a:t>
            </a:r>
            <a:r>
              <a:rPr lang="it-IT" sz="2000">
                <a:solidFill>
                  <a:srgbClr val="000000"/>
                </a:solidFill>
              </a:rPr>
              <a:t> (Cosa funziona bene?) – “Mi piace…”</a:t>
            </a:r>
            <a:endParaRPr sz="2000">
              <a:solidFill>
                <a:srgbClr val="000000"/>
              </a:solidFill>
            </a:endParaRPr>
          </a:p>
          <a:p>
            <a:pPr indent="-355600" lvl="1" marL="914400" rtl="0" algn="l">
              <a:lnSpc>
                <a:spcPct val="100000"/>
              </a:lnSpc>
              <a:spcBef>
                <a:spcPts val="0"/>
              </a:spcBef>
              <a:spcAft>
                <a:spcPts val="0"/>
              </a:spcAft>
              <a:buClr>
                <a:srgbClr val="000000"/>
              </a:buClr>
              <a:buSzPts val="2000"/>
              <a:buChar char="○"/>
            </a:pPr>
            <a:r>
              <a:rPr b="1" lang="it-IT" sz="2000">
                <a:solidFill>
                  <a:srgbClr val="000000"/>
                </a:solidFill>
              </a:rPr>
              <a:t>Feedback “Freddo”</a:t>
            </a:r>
            <a:r>
              <a:rPr lang="it-IT" sz="2000">
                <a:solidFill>
                  <a:srgbClr val="000000"/>
                </a:solidFill>
              </a:rPr>
              <a:t> (Cosa può essere migliorato?) – “Mi chiedo…”</a:t>
            </a:r>
            <a:endParaRPr b="1" i="1" sz="2000"/>
          </a:p>
          <a:p>
            <a:pPr indent="0" lvl="0" marL="0" rtl="0" algn="l">
              <a:lnSpc>
                <a:spcPct val="100000"/>
              </a:lnSpc>
              <a:spcBef>
                <a:spcPts val="1400"/>
              </a:spcBef>
              <a:spcAft>
                <a:spcPts val="0"/>
              </a:spcAft>
              <a:buSzPts val="1800"/>
              <a:buNone/>
            </a:pPr>
            <a:r>
              <a:rPr b="1" lang="it-IT" sz="2000">
                <a:solidFill>
                  <a:srgbClr val="000000"/>
                </a:solidFill>
              </a:rPr>
              <a:t>Processo di Implementazione:</a:t>
            </a:r>
            <a:endParaRPr b="1" sz="2000">
              <a:solidFill>
                <a:srgbClr val="000000"/>
              </a:solidFill>
            </a:endParaRPr>
          </a:p>
          <a:p>
            <a:pPr indent="-355600" lvl="0" marL="457200" rtl="0" algn="l">
              <a:lnSpc>
                <a:spcPct val="100000"/>
              </a:lnSpc>
              <a:spcBef>
                <a:spcPts val="1200"/>
              </a:spcBef>
              <a:spcAft>
                <a:spcPts val="0"/>
              </a:spcAft>
              <a:buClr>
                <a:srgbClr val="000000"/>
              </a:buClr>
              <a:buSzPts val="2000"/>
              <a:buFont typeface="Calibri"/>
              <a:buAutoNum type="arabicPeriod"/>
            </a:pPr>
            <a:r>
              <a:rPr lang="it-IT" sz="2000">
                <a:solidFill>
                  <a:srgbClr val="000000"/>
                </a:solidFill>
              </a:rPr>
              <a:t>Leggete lo scenario (5 minuti)</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Il presentatore condivide e chiede feedback (5 minuti) – gli Amici Critici ascoltano soltanto</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Gli Amici Critici discutono (15 minuti) – il Presentatore ascolta soltanto</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Il Presentatore riflette (5 minuti)</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Scambio dei ruoli e ripetizione (opzionale – se il tempo lo consente)</a:t>
            </a:r>
            <a:endParaRPr sz="2000">
              <a:solidFill>
                <a:srgbClr val="000000"/>
              </a:solidFill>
            </a:endParaRPr>
          </a:p>
          <a:p>
            <a:pPr indent="0" lvl="0" marL="228600" rtl="0" algn="l">
              <a:lnSpc>
                <a:spcPct val="90000"/>
              </a:lnSpc>
              <a:spcBef>
                <a:spcPts val="1200"/>
              </a:spcBef>
              <a:spcAft>
                <a:spcPts val="0"/>
              </a:spcAft>
              <a:buSzPts val="1800"/>
              <a:buNone/>
            </a:pPr>
            <a:r>
              <a:t/>
            </a:r>
            <a:endParaRPr b="1" sz="2000"/>
          </a:p>
        </p:txBody>
      </p:sp>
      <p:sp>
        <p:nvSpPr>
          <p:cNvPr id="258" name="Google Shape;258;g3722bc4c3eb_0_144"/>
          <p:cNvSpPr txBox="1"/>
          <p:nvPr/>
        </p:nvSpPr>
        <p:spPr>
          <a:xfrm>
            <a:off x="10" y="797446"/>
            <a:ext cx="10863900" cy="47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1" i="0" lang="it-IT" sz="2500" u="none" cap="none" strike="noStrike">
                <a:solidFill>
                  <a:srgbClr val="000000"/>
                </a:solidFill>
                <a:latin typeface="Calibri"/>
                <a:ea typeface="Calibri"/>
                <a:cs typeface="Calibri"/>
                <a:sym typeface="Calibri"/>
              </a:rPr>
              <a:t>Scheda Scenario: </a:t>
            </a:r>
            <a:r>
              <a:rPr b="1" i="1" lang="it-IT" sz="2500" u="none" cap="none" strike="noStrike">
                <a:solidFill>
                  <a:srgbClr val="000000"/>
                </a:solidFill>
                <a:latin typeface="Calibri"/>
                <a:ea typeface="Calibri"/>
                <a:cs typeface="Calibri"/>
                <a:sym typeface="Calibri"/>
              </a:rPr>
              <a:t>“Algoritmi sui Social Media”</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Il Calibrated Peer Review (CPR)</a:t>
            </a:r>
            <a:endParaRPr/>
          </a:p>
        </p:txBody>
      </p:sp>
      <p:sp>
        <p:nvSpPr>
          <p:cNvPr id="265" name="Google Shape;265;p13"/>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66" name="Google Shape;266;p1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Origini teoriche:</a:t>
            </a:r>
            <a:endParaRPr/>
          </a:p>
          <a:p>
            <a:pPr indent="-228600" lvl="0" marL="457200" marR="0" rtl="0" algn="l">
              <a:lnSpc>
                <a:spcPct val="90000"/>
              </a:lnSpc>
              <a:spcBef>
                <a:spcPts val="1000"/>
              </a:spcBef>
              <a:spcAft>
                <a:spcPts val="0"/>
              </a:spcAft>
              <a:buClr>
                <a:schemeClr val="accent4"/>
              </a:buClr>
              <a:buSzPts val="1800"/>
              <a:buFont typeface="Arial"/>
              <a:buNone/>
            </a:pPr>
            <a:r>
              <a:rPr lang="it-IT"/>
              <a:t>. L'apprendistato cognitivo di Collins (1989): Rendere visibile il pensiero delle persone esperte.</a:t>
            </a:r>
            <a:endParaRPr/>
          </a:p>
          <a:p>
            <a:pPr indent="-228600" lvl="0" marL="457200" marR="0" rtl="0" algn="l">
              <a:lnSpc>
                <a:spcPct val="90000"/>
              </a:lnSpc>
              <a:spcBef>
                <a:spcPts val="1000"/>
              </a:spcBef>
              <a:spcAft>
                <a:spcPts val="0"/>
              </a:spcAft>
              <a:buClr>
                <a:schemeClr val="accent4"/>
              </a:buClr>
              <a:buSzPts val="1800"/>
              <a:buFont typeface="Arial"/>
              <a:buNone/>
            </a:pPr>
            <a:r>
              <a:rPr lang="it-IT"/>
              <a:t>. Istruzione ancorata (Bransford et al., 1990): Le griglie di valutazione come “ancore”.</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κύκλος, λογότυπο&#10;&#10;Το περιεχόμενο που δημιουργείται από τεχνολογία AI ενδέχεται να είναι εσφαλμένο." id="267" name="Google Shape;267;p13"/>
          <p:cNvPicPr preferRelativeResize="0"/>
          <p:nvPr/>
        </p:nvPicPr>
        <p:blipFill rotWithShape="1">
          <a:blip r:embed="rId3">
            <a:alphaModFix/>
          </a:blip>
          <a:srcRect b="0" l="0" r="0" t="0"/>
          <a:stretch/>
        </p:blipFill>
        <p:spPr>
          <a:xfrm>
            <a:off x="5964607" y="2609849"/>
            <a:ext cx="5781675" cy="41420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Vantaggi</a:t>
            </a:r>
            <a:endParaRPr/>
          </a:p>
        </p:txBody>
      </p:sp>
      <p:sp>
        <p:nvSpPr>
          <p:cNvPr id="274" name="Google Shape;274;p14"/>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75" name="Google Shape;275;p1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	Aumenta l'obiettività e la coerenza</a:t>
            </a:r>
            <a:endParaRPr/>
          </a:p>
          <a:p>
            <a:pPr indent="-228600" lvl="0" marL="457200" marR="0" rtl="0" algn="l">
              <a:lnSpc>
                <a:spcPct val="90000"/>
              </a:lnSpc>
              <a:spcBef>
                <a:spcPts val="1000"/>
              </a:spcBef>
              <a:spcAft>
                <a:spcPts val="0"/>
              </a:spcAft>
              <a:buClr>
                <a:schemeClr val="accent4"/>
              </a:buClr>
              <a:buSzPts val="1800"/>
              <a:buFont typeface="Arial"/>
              <a:buNone/>
            </a:pPr>
            <a:r>
              <a:rPr lang="it-IT"/>
              <a:t>•	Migliora il pensiero critico e la metacognizione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Riduce il carico di lavoro delle formatrici o dei formatori in termini di valutazione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3722bc4c3eb_0_1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sz="3200"/>
              <a:t>Attività 2: Disegnare e valutare gli scenari di apprendimento con il CPR</a:t>
            </a:r>
            <a:endParaRPr sz="2600"/>
          </a:p>
        </p:txBody>
      </p:sp>
      <p:sp>
        <p:nvSpPr>
          <p:cNvPr id="282" name="Google Shape;282;g3722bc4c3eb_0_183"/>
          <p:cNvSpPr txBox="1"/>
          <p:nvPr>
            <p:ph idx="2" type="body"/>
          </p:nvPr>
        </p:nvSpPr>
        <p:spPr>
          <a:xfrm>
            <a:off x="123825" y="1168771"/>
            <a:ext cx="11944500" cy="52893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lang="it-IT" sz="2400">
                <a:solidFill>
                  <a:srgbClr val="000000"/>
                </a:solidFill>
              </a:rPr>
              <a:t>Scrivi un breve scenario di apprendimento per i tuoi studenti basato sulla metodologia TINKER utilizzando la </a:t>
            </a:r>
            <a:r>
              <a:rPr b="1" lang="it-IT" sz="2400">
                <a:solidFill>
                  <a:srgbClr val="000000"/>
                </a:solidFill>
              </a:rPr>
              <a:t>Scheda 1</a:t>
            </a:r>
            <a:r>
              <a:rPr lang="it-IT" sz="2400">
                <a:solidFill>
                  <a:srgbClr val="000000"/>
                </a:solidFill>
              </a:rPr>
              <a:t>.</a:t>
            </a:r>
            <a:br>
              <a:rPr lang="it-IT" sz="2400">
                <a:solidFill>
                  <a:srgbClr val="000000"/>
                </a:solidFill>
              </a:rPr>
            </a:br>
            <a:r>
              <a:rPr lang="it-IT" sz="2400">
                <a:solidFill>
                  <a:srgbClr val="000000"/>
                </a:solidFill>
              </a:rPr>
              <a:t> </a:t>
            </a:r>
            <a:endParaRPr sz="2400">
              <a:solidFill>
                <a:srgbClr val="000000"/>
              </a:solidFill>
            </a:endParaRPr>
          </a:p>
          <a:p>
            <a:pPr indent="0" lvl="0" marL="0" rtl="0" algn="l">
              <a:lnSpc>
                <a:spcPct val="115000"/>
              </a:lnSpc>
              <a:spcBef>
                <a:spcPts val="1200"/>
              </a:spcBef>
              <a:spcAft>
                <a:spcPts val="0"/>
              </a:spcAft>
              <a:buSzPts val="1800"/>
              <a:buNone/>
            </a:pPr>
            <a:r>
              <a:rPr lang="it-IT" sz="2400">
                <a:solidFill>
                  <a:srgbClr val="000000"/>
                </a:solidFill>
              </a:rPr>
              <a:t>Scambia il tuo scenario con la persona seduta accanto a te.</a:t>
            </a:r>
            <a:br>
              <a:rPr lang="it-IT" sz="2400">
                <a:solidFill>
                  <a:srgbClr val="000000"/>
                </a:solidFill>
              </a:rPr>
            </a:br>
            <a:r>
              <a:rPr lang="it-IT" sz="2400">
                <a:solidFill>
                  <a:srgbClr val="000000"/>
                </a:solidFill>
              </a:rPr>
              <a:t> Usa la </a:t>
            </a:r>
            <a:r>
              <a:rPr b="1" lang="it-IT" sz="2400">
                <a:solidFill>
                  <a:srgbClr val="000000"/>
                </a:solidFill>
              </a:rPr>
              <a:t>Scheda 2</a:t>
            </a:r>
            <a:r>
              <a:rPr lang="it-IT" sz="2400">
                <a:solidFill>
                  <a:srgbClr val="000000"/>
                </a:solidFill>
              </a:rPr>
              <a:t> per valutare lo scenario del tuo collega.</a:t>
            </a:r>
            <a:endParaRPr sz="2400">
              <a:solidFill>
                <a:srgbClr val="000000"/>
              </a:solidFill>
            </a:endParaRPr>
          </a:p>
          <a:p>
            <a:pPr indent="0" lvl="0" marL="0" rtl="0" algn="l">
              <a:lnSpc>
                <a:spcPct val="115000"/>
              </a:lnSpc>
              <a:spcBef>
                <a:spcPts val="1400"/>
              </a:spcBef>
              <a:spcAft>
                <a:spcPts val="0"/>
              </a:spcAft>
              <a:buSzPts val="1800"/>
              <a:buNone/>
            </a:pPr>
            <a:r>
              <a:rPr lang="it-IT" sz="2400">
                <a:solidFill>
                  <a:srgbClr val="000000"/>
                </a:solidFill>
              </a:rPr>
              <a:t>Riflessione:</a:t>
            </a:r>
            <a:endParaRPr sz="2400">
              <a:solidFill>
                <a:srgbClr val="000000"/>
              </a:solidFill>
            </a:endParaRPr>
          </a:p>
          <a:p>
            <a:pPr indent="-381000" lvl="0" marL="457200" rtl="0" algn="l">
              <a:lnSpc>
                <a:spcPct val="115000"/>
              </a:lnSpc>
              <a:spcBef>
                <a:spcPts val="1200"/>
              </a:spcBef>
              <a:spcAft>
                <a:spcPts val="0"/>
              </a:spcAft>
              <a:buSzPts val="2400"/>
              <a:buFont typeface="Calibri"/>
              <a:buChar char="-"/>
            </a:pPr>
            <a:r>
              <a:rPr lang="it-IT" sz="2400">
                <a:solidFill>
                  <a:srgbClr val="000000"/>
                </a:solidFill>
              </a:rPr>
              <a:t>Cosa hai imparato dal feedback ricevuto?</a:t>
            </a:r>
            <a:br>
              <a:rPr lang="it-IT" sz="2400">
                <a:solidFill>
                  <a:srgbClr val="000000"/>
                </a:solidFill>
              </a:rPr>
            </a:br>
            <a:r>
              <a:rPr lang="it-IT" sz="2400">
                <a:solidFill>
                  <a:srgbClr val="000000"/>
                </a:solidFill>
              </a:rPr>
              <a:t> In che modo il metodo </a:t>
            </a:r>
            <a:r>
              <a:rPr b="1" lang="it-IT" sz="2400">
                <a:solidFill>
                  <a:srgbClr val="000000"/>
                </a:solidFill>
              </a:rPr>
              <a:t>CPR</a:t>
            </a:r>
            <a:r>
              <a:rPr lang="it-IT" sz="2400">
                <a:solidFill>
                  <a:srgbClr val="000000"/>
                </a:solidFill>
              </a:rPr>
              <a:t> può aiutare a migliorare la progettazione delle lezioni e la collaborazione?</a:t>
            </a:r>
            <a:endParaRPr sz="2400">
              <a:solidFill>
                <a:srgbClr val="000000"/>
              </a:solidFill>
            </a:endParaRPr>
          </a:p>
          <a:p>
            <a:pPr indent="0" lvl="0" marL="457200" rtl="0" algn="l">
              <a:lnSpc>
                <a:spcPct val="90000"/>
              </a:lnSpc>
              <a:spcBef>
                <a:spcPts val="1200"/>
              </a:spcBef>
              <a:spcAft>
                <a:spcPts val="0"/>
              </a:spcAft>
              <a:buSzPts val="1800"/>
              <a:buNone/>
            </a:pPr>
            <a:r>
              <a:t/>
            </a:r>
            <a:endParaRPr sz="2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3722bc4c3eb_0_25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Confronto tra CFP e CPR</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289" name="Google Shape;289;g3722bc4c3eb_0_256"/>
          <p:cNvPicPr preferRelativeResize="0"/>
          <p:nvPr>
            <p:ph idx="2" type="body"/>
          </p:nvPr>
        </p:nvPicPr>
        <p:blipFill rotWithShape="1">
          <a:blip r:embed="rId3">
            <a:alphaModFix/>
          </a:blip>
          <a:srcRect b="0" l="0" r="0" t="0"/>
          <a:stretch/>
        </p:blipFill>
        <p:spPr>
          <a:xfrm>
            <a:off x="333829" y="1159102"/>
            <a:ext cx="5180400" cy="4539900"/>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90" name="Google Shape;290;g3722bc4c3eb_0_256"/>
          <p:cNvPicPr preferRelativeResize="0"/>
          <p:nvPr>
            <p:ph idx="1" type="body"/>
          </p:nvPr>
        </p:nvPicPr>
        <p:blipFill rotWithShape="1">
          <a:blip r:embed="rId4">
            <a:alphaModFix/>
          </a:blip>
          <a:srcRect b="0" l="0" r="0" t="0"/>
          <a:stretch/>
        </p:blipFill>
        <p:spPr>
          <a:xfrm>
            <a:off x="5644675" y="902154"/>
            <a:ext cx="6213600" cy="5053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g3722bc4c3eb_0_29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Cosa usare?</a:t>
            </a:r>
            <a:endParaRPr/>
          </a:p>
        </p:txBody>
      </p:sp>
      <p:sp>
        <p:nvSpPr>
          <p:cNvPr id="297" name="Google Shape;297;g3722bc4c3eb_0_29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it-IT" sz="2800"/>
              <a:t>CFP o CPR?</a:t>
            </a:r>
            <a:endParaRPr sz="2800"/>
          </a:p>
        </p:txBody>
      </p:sp>
      <p:sp>
        <p:nvSpPr>
          <p:cNvPr id="298" name="Google Shape;298;g3722bc4c3eb_0_290"/>
          <p:cNvSpPr txBox="1"/>
          <p:nvPr>
            <p:ph idx="2" type="body"/>
          </p:nvPr>
        </p:nvSpPr>
        <p:spPr>
          <a:xfrm>
            <a:off x="97971" y="4054200"/>
            <a:ext cx="11944500" cy="2484600"/>
          </a:xfrm>
          <a:prstGeom prst="rect">
            <a:avLst/>
          </a:prstGeom>
          <a:noFill/>
          <a:ln>
            <a:noFill/>
          </a:ln>
        </p:spPr>
        <p:txBody>
          <a:bodyPr anchorCtr="0" anchor="t" bIns="45700" lIns="91425" spcFirstLastPara="1" rIns="91425" wrap="square" tIns="45700">
            <a:noAutofit/>
          </a:bodyPr>
          <a:lstStyle/>
          <a:p>
            <a:pPr indent="-412750" lvl="0" marL="457200" rtl="0" algn="l">
              <a:lnSpc>
                <a:spcPct val="90000"/>
              </a:lnSpc>
              <a:spcBef>
                <a:spcPts val="1000"/>
              </a:spcBef>
              <a:spcAft>
                <a:spcPts val="0"/>
              </a:spcAft>
              <a:buSzPts val="2900"/>
              <a:buChar char="•"/>
            </a:pPr>
            <a:r>
              <a:rPr lang="it-IT" sz="2200">
                <a:solidFill>
                  <a:srgbClr val="000000"/>
                </a:solidFill>
              </a:rPr>
              <a:t>Usa il CFP per una riflessione approfondita sulla pratica didattica.</a:t>
            </a:r>
            <a:br>
              <a:rPr lang="it-IT" sz="2200">
                <a:solidFill>
                  <a:srgbClr val="000000"/>
                </a:solidFill>
              </a:rPr>
            </a:br>
            <a:endParaRPr sz="2200">
              <a:solidFill>
                <a:srgbClr val="000000"/>
              </a:solidFill>
            </a:endParaRPr>
          </a:p>
          <a:p>
            <a:pPr indent="-412750" lvl="0" marL="457200" rtl="0" algn="l">
              <a:lnSpc>
                <a:spcPct val="90000"/>
              </a:lnSpc>
              <a:spcBef>
                <a:spcPts val="1000"/>
              </a:spcBef>
              <a:spcAft>
                <a:spcPts val="0"/>
              </a:spcAft>
              <a:buSzPts val="2900"/>
              <a:buChar char="•"/>
            </a:pPr>
            <a:r>
              <a:rPr lang="it-IT" sz="2200">
                <a:solidFill>
                  <a:srgbClr val="000000"/>
                </a:solidFill>
              </a:rPr>
              <a:t>Usa il CPR per una valutazione basata su rubriche.</a:t>
            </a:r>
            <a:br>
              <a:rPr lang="it-IT" sz="2200">
                <a:solidFill>
                  <a:srgbClr val="000000"/>
                </a:solidFill>
              </a:rPr>
            </a:br>
            <a:endParaRPr sz="2200">
              <a:solidFill>
                <a:srgbClr val="000000"/>
              </a:solidFill>
            </a:endParaRPr>
          </a:p>
          <a:p>
            <a:pPr indent="-412750" lvl="0" marL="457200" rtl="0" algn="l">
              <a:lnSpc>
                <a:spcPct val="90000"/>
              </a:lnSpc>
              <a:spcBef>
                <a:spcPts val="1000"/>
              </a:spcBef>
              <a:spcAft>
                <a:spcPts val="0"/>
              </a:spcAft>
              <a:buSzPts val="2900"/>
              <a:buFont typeface="Calibri"/>
              <a:buChar char="•"/>
            </a:pPr>
            <a:r>
              <a:rPr lang="it-IT" sz="2200">
                <a:solidFill>
                  <a:srgbClr val="000000"/>
                </a:solidFill>
              </a:rPr>
              <a:t>Combina entrambi per ottenere il massimo impatto.</a:t>
            </a:r>
            <a:endParaRPr sz="3500"/>
          </a:p>
        </p:txBody>
      </p:sp>
      <p:graphicFrame>
        <p:nvGraphicFramePr>
          <p:cNvPr id="299" name="Google Shape;299;g3722bc4c3eb_0_290"/>
          <p:cNvGraphicFramePr/>
          <p:nvPr/>
        </p:nvGraphicFramePr>
        <p:xfrm>
          <a:off x="301172" y="1708762"/>
          <a:ext cx="3000000" cy="3000000"/>
        </p:xfrm>
        <a:graphic>
          <a:graphicData uri="http://schemas.openxmlformats.org/drawingml/2006/table">
            <a:tbl>
              <a:tblPr>
                <a:noFill/>
                <a:tableStyleId>{B261DC2C-7C94-4E64-8CE7-4894879D3D34}</a:tableStyleId>
              </a:tblPr>
              <a:tblGrid>
                <a:gridCol w="1890475"/>
                <a:gridCol w="4717150"/>
                <a:gridCol w="4978400"/>
              </a:tblGrid>
              <a:tr h="279400">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solidFill>
                            <a:schemeClr val="lt2"/>
                          </a:solidFill>
                          <a:latin typeface="Calibri"/>
                          <a:ea typeface="Calibri"/>
                          <a:cs typeface="Calibri"/>
                          <a:sym typeface="Calibri"/>
                        </a:rPr>
                        <a:t>Protocollo</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solidFill>
                            <a:schemeClr val="lt2"/>
                          </a:solidFill>
                          <a:latin typeface="Calibri"/>
                          <a:ea typeface="Calibri"/>
                          <a:cs typeface="Calibri"/>
                          <a:sym typeface="Calibri"/>
                        </a:rPr>
                        <a:t>Meglio per…</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solidFill>
                            <a:schemeClr val="lt2"/>
                          </a:solidFill>
                          <a:latin typeface="Calibri"/>
                          <a:ea typeface="Calibri"/>
                          <a:cs typeface="Calibri"/>
                          <a:sym typeface="Calibri"/>
                        </a:rPr>
                        <a:t>Punti di forza</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r>
              <a:tr h="350525">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latin typeface="Calibri"/>
                          <a:ea typeface="Calibri"/>
                          <a:cs typeface="Calibri"/>
                          <a:sym typeface="Calibri"/>
                        </a:rPr>
                        <a:t>CFP</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Migliorare le pratiche didattiche</a:t>
                      </a:r>
                      <a:endParaRPr sz="1400" u="none" cap="none" strike="noStrike"/>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Favorisce il dialogo riflessivo, costruisce fiducia</a:t>
                      </a:r>
                      <a:endParaRPr sz="1400" u="none" cap="none" strike="noStrike"/>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latin typeface="Calibri"/>
                          <a:ea typeface="Calibri"/>
                          <a:cs typeface="Calibri"/>
                          <a:sym typeface="Calibri"/>
                        </a:rPr>
                        <a:t>CPR</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Valutare prodotto di apprendimento</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Promuovere coerenza e imparzialità</a:t>
                      </a:r>
                      <a:endParaRPr sz="1400" u="none" cap="none" strike="noStrike"/>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it-IT" sz="2200" u="none" cap="none" strike="noStrike">
                          <a:latin typeface="Calibri"/>
                          <a:ea typeface="Calibri"/>
                          <a:cs typeface="Calibri"/>
                          <a:sym typeface="Calibri"/>
                        </a:rPr>
                        <a:t>Combination</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Miglioramento completo della lezione</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it-IT" sz="2200" u="none" cap="none" strike="noStrike">
                          <a:latin typeface="Calibri"/>
                          <a:ea typeface="Calibri"/>
                          <a:cs typeface="Calibri"/>
                          <a:sym typeface="Calibri"/>
                        </a:rPr>
                        <a:t>Unisce profondità e chiarezza</a:t>
                      </a:r>
                      <a:endParaRPr sz="1400" u="none" cap="none" strike="noStrike"/>
                    </a:p>
                  </a:txBody>
                  <a:tcPr marT="45725" marB="45725" marR="91450" marL="91450" anchor="ctr"/>
                </a:tc>
              </a:tr>
            </a:tbl>
          </a:graphicData>
        </a:graphic>
      </p:graphicFrame>
      <p:graphicFrame>
        <p:nvGraphicFramePr>
          <p:cNvPr id="300" name="Google Shape;300;g3722bc4c3eb_0_290"/>
          <p:cNvGraphicFramePr/>
          <p:nvPr/>
        </p:nvGraphicFramePr>
        <p:xfrm>
          <a:off x="152400" y="152400"/>
          <a:ext cx="3000000" cy="3000000"/>
        </p:xfrm>
        <a:graphic>
          <a:graphicData uri="http://schemas.openxmlformats.org/drawingml/2006/table">
            <a:tbl>
              <a:tblPr>
                <a:noFill/>
                <a:tableStyleId>{08B87905-C836-42C1-BFF0-A77F1FEAA57C}</a:tableStyleId>
              </a:tblPr>
              <a:tblGrid>
                <a:gridCol w="19050"/>
              </a:tblGrid>
              <a:tr h="190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graphicFrame>
        <p:nvGraphicFramePr>
          <p:cNvPr id="301" name="Google Shape;301;g3722bc4c3eb_0_290"/>
          <p:cNvGraphicFramePr/>
          <p:nvPr/>
        </p:nvGraphicFramePr>
        <p:xfrm>
          <a:off x="457200" y="457200"/>
          <a:ext cx="3000000" cy="3000000"/>
        </p:xfrm>
        <a:graphic>
          <a:graphicData uri="http://schemas.openxmlformats.org/drawingml/2006/table">
            <a:tbl>
              <a:tblPr>
                <a:noFill/>
                <a:tableStyleId>{08B87905-C836-42C1-BFF0-A77F1FEAA57C}</a:tableStyleId>
              </a:tblPr>
              <a:tblGrid>
                <a:gridCol w="19050"/>
              </a:tblGrid>
              <a:tr h="190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g3722bc4c3eb_0_3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Sfide legate all’attuazione</a:t>
            </a:r>
            <a:endParaRPr/>
          </a:p>
        </p:txBody>
      </p:sp>
      <p:pic>
        <p:nvPicPr>
          <p:cNvPr descr="Εικόνα που περιέχει κείμενο, ποδήλατο, λογότυπο, στιγμιότυπο οθόνης&#10;&#10;Το περιεχόμενο που δημιουργείται από τεχνολογία AI ενδέχεται να είναι εσφαλμένο." id="308" name="Google Shape;308;g3722bc4c3eb_0_381"/>
          <p:cNvPicPr preferRelativeResize="0"/>
          <p:nvPr>
            <p:ph idx="2" type="body"/>
          </p:nvPr>
        </p:nvPicPr>
        <p:blipFill rotWithShape="1">
          <a:blip r:embed="rId3">
            <a:alphaModFix/>
          </a:blip>
          <a:srcRect b="0" l="0" r="0" t="0"/>
          <a:stretch/>
        </p:blipFill>
        <p:spPr>
          <a:xfrm>
            <a:off x="97971" y="2467429"/>
            <a:ext cx="6404400" cy="3013500"/>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309" name="Google Shape;309;g3722bc4c3eb_0_381"/>
          <p:cNvPicPr preferRelativeResize="0"/>
          <p:nvPr>
            <p:ph idx="1" type="body"/>
          </p:nvPr>
        </p:nvPicPr>
        <p:blipFill rotWithShape="1">
          <a:blip r:embed="rId4">
            <a:alphaModFix/>
          </a:blip>
          <a:srcRect b="0" l="0" r="0" t="0"/>
          <a:stretch/>
        </p:blipFill>
        <p:spPr>
          <a:xfrm>
            <a:off x="6502401" y="1857772"/>
            <a:ext cx="5367300" cy="394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19"/>
          <p:cNvSpPr txBox="1"/>
          <p:nvPr/>
        </p:nvSpPr>
        <p:spPr>
          <a:xfrm>
            <a:off x="271525" y="1153551"/>
            <a:ext cx="9477386" cy="5373858"/>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Clr>
                <a:srgbClr val="000000"/>
              </a:buClr>
              <a:buSzPts val="2400"/>
              <a:buFont typeface="Arial"/>
              <a:buNone/>
            </a:pPr>
            <a:r>
              <a:rPr b="1" i="0" lang="it-IT" sz="2400" u="none" cap="none" strike="noStrike">
                <a:solidFill>
                  <a:srgbClr val="000000"/>
                </a:solidFill>
                <a:latin typeface="Calibri"/>
                <a:ea typeface="Calibri"/>
                <a:cs typeface="Calibri"/>
                <a:sym typeface="Calibri"/>
              </a:rPr>
              <a:t>Riassumere i punti principali:</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it-IT" sz="2400" u="none" cap="none" strike="noStrike">
                <a:solidFill>
                  <a:srgbClr val="000000"/>
                </a:solidFill>
                <a:latin typeface="Calibri"/>
                <a:ea typeface="Calibri"/>
                <a:cs typeface="Calibri"/>
                <a:sym typeface="Calibri"/>
              </a:rPr>
              <a:t>I protocolli di peer review migliorano la qualità dell’insegnamento e dell’apprendimento.</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it-IT" sz="2400" u="none" cap="none" strike="noStrike">
                <a:solidFill>
                  <a:srgbClr val="000000"/>
                </a:solidFill>
                <a:latin typeface="Calibri"/>
                <a:ea typeface="Calibri"/>
                <a:cs typeface="Calibri"/>
                <a:sym typeface="Calibri"/>
              </a:rPr>
              <a:t> Il CFP favorisce la riflessione e il dialogo.</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it-IT" sz="2400" u="none" cap="none" strike="noStrike">
                <a:solidFill>
                  <a:srgbClr val="000000"/>
                </a:solidFill>
                <a:latin typeface="Calibri"/>
                <a:ea typeface="Calibri"/>
                <a:cs typeface="Calibri"/>
                <a:sym typeface="Calibri"/>
              </a:rPr>
              <a:t>Il CPR garantisce una valutazione strutturata e coerente.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it-IT" sz="2400" u="none" cap="none" strike="noStrike">
                <a:solidFill>
                  <a:srgbClr val="000000"/>
                </a:solidFill>
                <a:latin typeface="Calibri"/>
                <a:ea typeface="Calibri"/>
                <a:cs typeface="Calibri"/>
                <a:sym typeface="Calibri"/>
              </a:rPr>
              <a:t> Le rubriche co-create nel CPR promuovono equità e trasparenza.</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it-IT" sz="2400" u="none" cap="none" strike="noStrike">
                <a:solidFill>
                  <a:srgbClr val="000000"/>
                </a:solidFill>
                <a:latin typeface="Calibri"/>
                <a:ea typeface="Calibri"/>
                <a:cs typeface="Calibri"/>
                <a:sym typeface="Calibri"/>
              </a:rPr>
              <a:t>La suddivisione dei ruoli in entrambi i metodi stimola l'empatia e riduce i pregiudizi.</a:t>
            </a:r>
            <a:endParaRPr b="0" i="0" sz="1800" u="none" cap="none" strike="noStrike">
              <a:solidFill>
                <a:srgbClr val="000000"/>
              </a:solidFill>
              <a:latin typeface="Calibri"/>
              <a:ea typeface="Calibri"/>
              <a:cs typeface="Calibri"/>
              <a:sym typeface="Calibri"/>
            </a:endParaRPr>
          </a:p>
        </p:txBody>
      </p:sp>
      <p:sp>
        <p:nvSpPr>
          <p:cNvPr id="315" name="Google Shape;315;p1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it-IT" sz="2800">
                <a:solidFill>
                  <a:srgbClr val="FFFFFF"/>
                </a:solidFill>
              </a:rPr>
              <a:t>Riflessione e conclusioni</a:t>
            </a:r>
            <a:endParaRPr b="1" sz="28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
          <p:cNvSpPr txBox="1"/>
          <p:nvPr>
            <p:ph type="ctrTitle"/>
          </p:nvPr>
        </p:nvSpPr>
        <p:spPr>
          <a:xfrm>
            <a:off x="240701" y="1916193"/>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2000"/>
              <a:buNone/>
            </a:pPr>
            <a:r>
              <a:rPr lang="it-IT"/>
              <a:t>Modulo 8: Laboratorio: co-progettazione e valutazione degli scenari di apprendimento per l’insegnamento e la valutazione dell’informatica nella scuola secondaria in base al quadro di TINKER</a:t>
            </a:r>
            <a:endParaRPr/>
          </a:p>
        </p:txBody>
      </p:sp>
      <p:sp>
        <p:nvSpPr>
          <p:cNvPr id="159" name="Google Shape;159;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it-IT" sz="1800">
                <a:solidFill>
                  <a:srgbClr val="1D1D1B"/>
                </a:solidFill>
              </a:rPr>
              <a:t>Unità 8.2: Valutazione dell’impatto dell’insegnamento dell’informatica</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0"/>
          <p:cNvSpPr txBox="1"/>
          <p:nvPr>
            <p:ph type="ctrTitle"/>
          </p:nvPr>
        </p:nvSpPr>
        <p:spPr>
          <a:xfrm>
            <a:off x="-1626723" y="73296"/>
            <a:ext cx="7832271" cy="1095292"/>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it-IT"/>
              <a:t>For any help, you can write us:</a:t>
            </a:r>
            <a:br>
              <a:rPr lang="it-IT"/>
            </a:br>
            <a:endParaRPr/>
          </a:p>
        </p:txBody>
      </p:sp>
      <p:grpSp>
        <p:nvGrpSpPr>
          <p:cNvPr id="321" name="Google Shape;321;p20"/>
          <p:cNvGrpSpPr/>
          <p:nvPr/>
        </p:nvGrpSpPr>
        <p:grpSpPr>
          <a:xfrm>
            <a:off x="2179865" y="4729766"/>
            <a:ext cx="7832271" cy="1110328"/>
            <a:chOff x="2179603" y="4888792"/>
            <a:chExt cx="7798545" cy="1110328"/>
          </a:xfrm>
        </p:grpSpPr>
        <p:pic>
          <p:nvPicPr>
            <p:cNvPr id="322" name="Google Shape;322;p2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323" name="Google Shape;323;p20"/>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324" name="Google Shape;324;p20"/>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325" name="Google Shape;325;p2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326" name="Google Shape;326;p20"/>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327" name="Google Shape;327;p2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328" name="Google Shape;328;p2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329" name="Google Shape;329;p2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330" name="Google Shape;330;p2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331" name="Google Shape;331;p2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graphicFrame>
        <p:nvGraphicFramePr>
          <p:cNvPr id="332" name="Google Shape;332;p20"/>
          <p:cNvGraphicFramePr/>
          <p:nvPr/>
        </p:nvGraphicFramePr>
        <p:xfrm>
          <a:off x="652932" y="1295326"/>
          <a:ext cx="3000000" cy="3000000"/>
        </p:xfrm>
        <a:graphic>
          <a:graphicData uri="http://schemas.openxmlformats.org/drawingml/2006/table">
            <a:tbl>
              <a:tblPr>
                <a:noFill/>
                <a:tableStyleId>{08B87905-C836-42C1-BFF0-A77F1FEAA57C}</a:tableStyleId>
              </a:tblPr>
              <a:tblGrid>
                <a:gridCol w="1323975"/>
                <a:gridCol w="1885950"/>
                <a:gridCol w="2486025"/>
              </a:tblGrid>
              <a:tr h="467350">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Partner</a:t>
                      </a:r>
                      <a:endParaRPr sz="1400" u="none" cap="none" strike="noStrike"/>
                    </a:p>
                  </a:txBody>
                  <a:tcPr marT="45725" marB="45725" marR="73025" marL="73025" anchor="ctr">
                    <a:lnL cap="flat" cmpd="sng" w="9525">
                      <a:solidFill>
                        <a:srgbClr val="16C45B"/>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Nome</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Indirizzo e-mail</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16C45B"/>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r>
              <a:tr h="2451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Dina Maniar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d.maniar@rug.nl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78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Luana Silveri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l.silveri@rug.nl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3344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Juraj Petrović</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juraj.petrovic@fer.hr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655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Marija Vurnek</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marija.vurnek@fer.hr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CARDET</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Chrysanthi Konstanti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chrysanthi.konstanti@cardet.org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TINKER team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All partners</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tinkerproject@googlegroups.com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bl>
          </a:graphicData>
        </a:graphic>
      </p:graphicFrame>
      <p:sp>
        <p:nvSpPr>
          <p:cNvPr id="333" name="Google Shape;333;p20"/>
          <p:cNvSpPr/>
          <p:nvPr/>
        </p:nvSpPr>
        <p:spPr>
          <a:xfrm>
            <a:off x="1320800" y="184317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20"/>
          <p:cNvSpPr txBox="1"/>
          <p:nvPr/>
        </p:nvSpPr>
        <p:spPr>
          <a:xfrm>
            <a:off x="1076841" y="3590201"/>
            <a:ext cx="7832271" cy="1600197"/>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16C45B"/>
              </a:buClr>
              <a:buSzPts val="2000"/>
              <a:buFont typeface="Calibri"/>
              <a:buNone/>
            </a:pPr>
            <a:r>
              <a:rPr b="1" i="0" lang="it-IT" sz="2000" u="none" cap="none" strike="noStrike">
                <a:solidFill>
                  <a:srgbClr val="16C45B"/>
                </a:solidFill>
                <a:latin typeface="Calibri"/>
                <a:ea typeface="Calibri"/>
                <a:cs typeface="Calibri"/>
                <a:sym typeface="Calibri"/>
              </a:rPr>
              <a:t>Grazie!</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0"/>
              </a:spcBef>
              <a:spcAft>
                <a:spcPts val="0"/>
              </a:spcAft>
              <a:buClr>
                <a:srgbClr val="16C45B"/>
              </a:buClr>
              <a:buSzPts val="2000"/>
              <a:buFont typeface="Calibri"/>
              <a:buNone/>
            </a:pPr>
            <a:r>
              <a:rPr b="1" i="0" lang="it-IT" sz="2000" u="none" cap="none" strike="noStrike">
                <a:solidFill>
                  <a:srgbClr val="16C45B"/>
                </a:solidFill>
                <a:latin typeface="Calibri"/>
                <a:ea typeface="Calibri"/>
                <a:cs typeface="Calibri"/>
                <a:sym typeface="Calibri"/>
              </a:rPr>
              <a:t>Il team del WP3</a:t>
            </a:r>
            <a:endParaRPr b="1" i="0" sz="2000" u="none" cap="none" strike="noStrike">
              <a:solidFill>
                <a:srgbClr val="16C45B"/>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Riferimenti bibliografici</a:t>
            </a:r>
            <a:endParaRPr/>
          </a:p>
        </p:txBody>
      </p:sp>
      <p:sp>
        <p:nvSpPr>
          <p:cNvPr id="340" name="Google Shape;340;p2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341" name="Google Shape;341;p2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it-IT"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Bambino, D. (2002). Critical friends.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Black, P., &amp; Wiliam, D. (1998). Assessment and classroom learning. Assessment in Education, 5(1), 7-74.</a:t>
            </a:r>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Collins, A. (1989). Cognitive apprenticeship. Cog. Sci.</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Herrington, J., &amp; Oliver, R. (2000). An instructional design framework for authentic learning environments. ETR&amp;D, 48(3), 23-48.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Koch, M., et al. (2020). Gender-inclusive design in CS education. ACM SIGCSE, 51(1), 12-18.</a:t>
            </a:r>
            <a:endParaRPr sz="1800">
              <a:solidFill>
                <a:srgbClr val="000000"/>
              </a:solidFill>
              <a:latin typeface="Calibri"/>
              <a:ea typeface="Calibri"/>
              <a:cs typeface="Calibri"/>
              <a:sym typeface="Calibri"/>
            </a:endParaRPr>
          </a:p>
          <a:p>
            <a:pPr indent="-228600" lvl="0" marL="457200" rtl="0" algn="l">
              <a:lnSpc>
                <a:spcPct val="90000"/>
              </a:lnSpc>
              <a:spcBef>
                <a:spcPts val="1800"/>
              </a:spcBef>
              <a:spcAft>
                <a:spcPts val="0"/>
              </a:spcAft>
              <a:buSzPts val="1800"/>
              <a:buNone/>
            </a:pPr>
            <a:r>
              <a:rPr lang="it-IT" sz="1800">
                <a:solidFill>
                  <a:srgbClr val="000000"/>
                </a:solidFill>
                <a:latin typeface="Calibri"/>
                <a:ea typeface="Calibri"/>
                <a:cs typeface="Calibri"/>
                <a:sym typeface="Calibri"/>
              </a:rPr>
              <a:t>Topping, K.J. (2009). Peer assessment. Theory Into Practice, 48(1), 20-27.</a:t>
            </a:r>
            <a:endParaRPr/>
          </a:p>
          <a:p>
            <a:pPr indent="-228600" lvl="0" marL="457200" rtl="0" algn="l">
              <a:lnSpc>
                <a:spcPct val="90000"/>
              </a:lnSpc>
              <a:spcBef>
                <a:spcPts val="1000"/>
              </a:spcBef>
              <a:spcAft>
                <a:spcPts val="0"/>
              </a:spcAft>
              <a:buSzPts val="1800"/>
              <a:buNone/>
            </a:pPr>
            <a:r>
              <a:rPr b="1" lang="it-IT">
                <a:solidFill>
                  <a:srgbClr val="000000"/>
                </a:solidFill>
                <a:latin typeface="Calibri"/>
                <a:ea typeface="Calibri"/>
                <a:cs typeface="Calibri"/>
                <a:sym typeface="Calibri"/>
              </a:rPr>
              <a:t>Siti Internet :</a:t>
            </a:r>
            <a:endParaRPr/>
          </a:p>
          <a:p>
            <a:pPr indent="-228600" lvl="0" marL="457200" marR="0" rtl="0" algn="l">
              <a:lnSpc>
                <a:spcPct val="90000"/>
              </a:lnSpc>
              <a:spcBef>
                <a:spcPts val="1000"/>
              </a:spcBef>
              <a:spcAft>
                <a:spcPts val="0"/>
              </a:spcAft>
              <a:buClr>
                <a:schemeClr val="accent4"/>
              </a:buClr>
              <a:buSzPts val="1800"/>
              <a:buFont typeface="Arial"/>
              <a:buNone/>
            </a:pPr>
            <a:r>
              <a:rPr lang="it-IT" u="sng">
                <a:solidFill>
                  <a:schemeClr val="hlink"/>
                </a:solidFill>
                <a:hlinkClick r:id="rId3"/>
              </a:rPr>
              <a:t>https://www.youtube.com/watch?v=S4fUCw-CoO4</a:t>
            </a:r>
            <a:r>
              <a:rPr lang="it-IT"/>
              <a:t>, The Critical Friends Protocol, </a:t>
            </a:r>
            <a:r>
              <a:rPr lang="it-IT">
                <a:solidFill>
                  <a:srgbClr val="000000"/>
                </a:solidFill>
                <a:latin typeface="Calibri"/>
                <a:ea typeface="Calibri"/>
                <a:cs typeface="Calibri"/>
                <a:sym typeface="Calibri"/>
              </a:rPr>
              <a:t>ultimo accesso effettuato il </a:t>
            </a:r>
            <a:r>
              <a:rPr lang="it-IT"/>
              <a:t>16/5/2025.</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rgbClr val="000000"/>
                </a:solidFill>
                <a:latin typeface="Calibri"/>
                <a:ea typeface="Calibri"/>
                <a:cs typeface="Calibri"/>
                <a:sym typeface="Calibri"/>
              </a:rPr>
              <a:t>* Le immagini sono state generate con Napkin AI di Ioannis Georgakopoulos</a:t>
            </a:r>
            <a:endParaRPr b="1">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it-IT" sz="2800">
                <a:solidFill>
                  <a:srgbClr val="FFFFFF"/>
                </a:solidFill>
              </a:rPr>
              <a:t>Risultati di apprendimento </a:t>
            </a:r>
            <a:endParaRPr sz="2800">
              <a:solidFill>
                <a:srgbClr val="FFFFFF"/>
              </a:solidFill>
            </a:endParaRPr>
          </a:p>
        </p:txBody>
      </p:sp>
      <p:sp>
        <p:nvSpPr>
          <p:cNvPr id="165" name="Google Shape;165;p3"/>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it-IT">
                <a:solidFill>
                  <a:srgbClr val="1D1D1B"/>
                </a:solidFill>
              </a:rPr>
              <a:t>Al termine del modulo, le e i docenti saranno in grado di:</a:t>
            </a:r>
            <a:endParaRPr b="1">
              <a:solidFill>
                <a:srgbClr val="1D1D1B"/>
              </a:solidFill>
            </a:endParaRPr>
          </a:p>
          <a:p>
            <a:pPr indent="0" lvl="0" marL="0" rtl="0" algn="l">
              <a:lnSpc>
                <a:spcPct val="90000"/>
              </a:lnSpc>
              <a:spcBef>
                <a:spcPts val="0"/>
              </a:spcBef>
              <a:spcAft>
                <a:spcPts val="0"/>
              </a:spcAft>
              <a:buClr>
                <a:schemeClr val="accent4"/>
              </a:buClr>
              <a:buSzPts val="1800"/>
              <a:buNone/>
            </a:pPr>
            <a:r>
              <a:t/>
            </a:r>
            <a:endParaRPr b="1">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SzPts val="1800"/>
              <a:buAutoNum type="arabicPeriod"/>
            </a:pPr>
            <a:r>
              <a:rPr lang="it-IT">
                <a:solidFill>
                  <a:srgbClr val="1D1D1B"/>
                </a:solidFill>
              </a:rPr>
              <a:t>Ricorrere ai protocolli di valutazione tra pari per valutare gli scenari di apprendimento</a:t>
            </a:r>
            <a:r>
              <a:rPr lang="it-IT">
                <a:solidFill>
                  <a:srgbClr val="1D1D1B"/>
                </a:solidFill>
                <a:latin typeface="Calibri"/>
                <a:ea typeface="Calibri"/>
                <a:cs typeface="Calibri"/>
                <a:sym typeface="Calibri"/>
              </a:rPr>
              <a:t>.</a:t>
            </a:r>
            <a:endParaRPr/>
          </a:p>
          <a:p>
            <a:pPr indent="-342900" lvl="0" marL="342900" rtl="0" algn="l">
              <a:lnSpc>
                <a:spcPct val="90000"/>
              </a:lnSpc>
              <a:spcBef>
                <a:spcPts val="0"/>
              </a:spcBef>
              <a:spcAft>
                <a:spcPts val="0"/>
              </a:spcAft>
              <a:buSzPts val="1800"/>
              <a:buAutoNum type="arabicPeriod"/>
            </a:pPr>
            <a:r>
              <a:rPr lang="it-IT"/>
              <a:t>Sfruttare griglie di valutazione calibrate per valutare l’allineamento ai principi dell’apprendimento autentico e dell’inclusività</a:t>
            </a:r>
            <a:r>
              <a:rPr lang="it-IT">
                <a:solidFill>
                  <a:srgbClr val="1D1D1B"/>
                </a:solidFill>
                <a:latin typeface="Calibri"/>
                <a:ea typeface="Calibri"/>
                <a:cs typeface="Calibri"/>
                <a:sym typeface="Calibri"/>
              </a:rPr>
              <a:t>.</a:t>
            </a:r>
            <a:endParaRPr/>
          </a:p>
          <a:p>
            <a:pPr indent="-342900" lvl="0" marL="342900" rtl="0" algn="l">
              <a:lnSpc>
                <a:spcPct val="90000"/>
              </a:lnSpc>
              <a:spcBef>
                <a:spcPts val="0"/>
              </a:spcBef>
              <a:spcAft>
                <a:spcPts val="0"/>
              </a:spcAft>
              <a:buSzPts val="1800"/>
              <a:buAutoNum type="arabicPeriod"/>
            </a:pPr>
            <a:r>
              <a:rPr lang="it-IT"/>
              <a:t>Facilitare discussioni che incoraggiano la riflessione per migliorare le valutazioni di gruppo</a:t>
            </a:r>
            <a:r>
              <a:rPr lang="it-IT">
                <a:solidFill>
                  <a:srgbClr val="1D1D1B"/>
                </a:solidFill>
                <a:latin typeface="Calibri"/>
                <a:ea typeface="Calibri"/>
                <a:cs typeface="Calibri"/>
                <a:sym typeface="Calibri"/>
              </a:rPr>
              <a:t>.</a:t>
            </a:r>
            <a:endParaRPr>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it-IT" sz="4000">
                <a:solidFill>
                  <a:srgbClr val="FFFFFF"/>
                </a:solidFill>
              </a:rPr>
              <a:t>Indice dei contenuti</a:t>
            </a:r>
            <a:endParaRPr/>
          </a:p>
        </p:txBody>
      </p:sp>
      <p:sp>
        <p:nvSpPr>
          <p:cNvPr id="171" name="Google Shape;171;p4"/>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72" name="Google Shape;172;p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 Introduzione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Protocolli di valutazione tra pari</a:t>
            </a:r>
            <a:endParaRPr/>
          </a:p>
          <a:p>
            <a:pPr indent="-228600" lvl="0" marL="457200" marR="0" rtl="0" algn="l">
              <a:lnSpc>
                <a:spcPct val="90000"/>
              </a:lnSpc>
              <a:spcBef>
                <a:spcPts val="1000"/>
              </a:spcBef>
              <a:spcAft>
                <a:spcPts val="0"/>
              </a:spcAft>
              <a:buClr>
                <a:schemeClr val="accent4"/>
              </a:buClr>
              <a:buSzPts val="1800"/>
              <a:buFont typeface="Arial"/>
              <a:buNone/>
            </a:pPr>
            <a:r>
              <a:rPr lang="it-IT"/>
              <a:t>. Scambio di feedback a rotazione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Protocollo "Amici Critici"</a:t>
            </a:r>
            <a:endParaRPr/>
          </a:p>
          <a:p>
            <a:pPr indent="-228600" lvl="0" marL="457200" marR="0" rtl="0" algn="l">
              <a:lnSpc>
                <a:spcPct val="90000"/>
              </a:lnSpc>
              <a:spcBef>
                <a:spcPts val="1000"/>
              </a:spcBef>
              <a:spcAft>
                <a:spcPts val="0"/>
              </a:spcAft>
              <a:buClr>
                <a:schemeClr val="accent4"/>
              </a:buClr>
              <a:buSzPts val="1800"/>
              <a:buFont typeface="Arial"/>
              <a:buNone/>
            </a:pPr>
            <a:r>
              <a:rPr lang="it-IT"/>
              <a:t>. Valutazione tra pari calibrata</a:t>
            </a:r>
            <a:endParaRPr/>
          </a:p>
          <a:p>
            <a:pPr indent="-228600" lvl="0" marL="457200" marR="0" rtl="0" algn="l">
              <a:lnSpc>
                <a:spcPct val="90000"/>
              </a:lnSpc>
              <a:spcBef>
                <a:spcPts val="1000"/>
              </a:spcBef>
              <a:spcAft>
                <a:spcPts val="0"/>
              </a:spcAft>
              <a:buClr>
                <a:schemeClr val="accent4"/>
              </a:buClr>
              <a:buSzPts val="1800"/>
              <a:buFont typeface="Arial"/>
              <a:buNone/>
            </a:pPr>
            <a:r>
              <a:rPr lang="it-IT"/>
              <a:t>. Confronto tra Protocollo "Amici Critici" e valutazione tra pari calibrata</a:t>
            </a:r>
            <a:endParaRPr/>
          </a:p>
          <a:p>
            <a:pPr indent="-228600" lvl="0" marL="457200" marR="0" rtl="0" algn="l">
              <a:lnSpc>
                <a:spcPct val="90000"/>
              </a:lnSpc>
              <a:spcBef>
                <a:spcPts val="1000"/>
              </a:spcBef>
              <a:spcAft>
                <a:spcPts val="0"/>
              </a:spcAft>
              <a:buClr>
                <a:schemeClr val="accent4"/>
              </a:buClr>
              <a:buSzPts val="1800"/>
              <a:buFont typeface="Arial"/>
              <a:buNone/>
            </a:pPr>
            <a:r>
              <a:rPr lang="it-IT"/>
              <a:t>. Sfide legate all’attuazione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Riflessione e conclusioni</a:t>
            </a:r>
            <a:endParaRPr/>
          </a:p>
          <a:p>
            <a:pPr indent="-228600" lvl="0" marL="457200" marR="0" rtl="0" algn="l">
              <a:lnSpc>
                <a:spcPct val="90000"/>
              </a:lnSpc>
              <a:spcBef>
                <a:spcPts val="1000"/>
              </a:spcBef>
              <a:spcAft>
                <a:spcPts val="0"/>
              </a:spcAft>
              <a:buClr>
                <a:schemeClr val="accent4"/>
              </a:buClr>
              <a:buSzPts val="1800"/>
              <a:buFont typeface="Arial"/>
              <a:buNone/>
            </a:pPr>
            <a:r>
              <a:rPr lang="it-IT"/>
              <a:t>. Riferimenti bibliografici</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it-IT" sz="2800">
                <a:solidFill>
                  <a:srgbClr val="FFFFFF"/>
                </a:solidFill>
              </a:rPr>
              <a:t>Introduzione</a:t>
            </a:r>
            <a:endParaRPr sz="2800">
              <a:solidFill>
                <a:srgbClr val="FFFFFF"/>
              </a:solidFill>
            </a:endParaRPr>
          </a:p>
        </p:txBody>
      </p:sp>
      <p:sp>
        <p:nvSpPr>
          <p:cNvPr id="178" name="Google Shape;178;p5"/>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0" lvl="0" marL="228600" rtl="0" algn="l">
              <a:lnSpc>
                <a:spcPct val="90000"/>
              </a:lnSpc>
              <a:spcBef>
                <a:spcPts val="1000"/>
              </a:spcBef>
              <a:spcAft>
                <a:spcPts val="0"/>
              </a:spcAft>
              <a:buSzPts val="1800"/>
              <a:buNone/>
            </a:pPr>
            <a:r>
              <a:rPr lang="it-IT" sz="2900">
                <a:solidFill>
                  <a:srgbClr val="000000"/>
                </a:solidFill>
              </a:rPr>
              <a:t>Questa unità aiuta gli insegnanti ad acquisire conoscenze sul Critical Friends Protocol (CFP) e sul Calibrated Peer Review (CPR). L’unità approfondisce questi metodi, illustrandone i meccanismi e le applicazioni.</a:t>
            </a:r>
            <a:endParaRPr sz="2900">
              <a:solidFill>
                <a:srgbClr val="000000"/>
              </a:solidFill>
            </a:endParaRPr>
          </a:p>
          <a:p>
            <a:pPr indent="0" lvl="0" marL="228600" rtl="0" algn="l">
              <a:lnSpc>
                <a:spcPct val="90000"/>
              </a:lnSpc>
              <a:spcBef>
                <a:spcPts val="1000"/>
              </a:spcBef>
              <a:spcAft>
                <a:spcPts val="0"/>
              </a:spcAft>
              <a:buSzPts val="1800"/>
              <a:buNone/>
            </a:pPr>
            <a:r>
              <a:rPr lang="it-IT" sz="2900">
                <a:solidFill>
                  <a:srgbClr val="000000"/>
                </a:solidFill>
              </a:rPr>
              <a:t>Queste conoscenze permettono agli insegnanti di distinguere tra i due protocolli, comprendendone le somiglianze e le differenze.</a:t>
            </a:r>
            <a:endParaRPr sz="2900">
              <a:solidFill>
                <a:srgbClr val="000000"/>
              </a:solidFill>
            </a:endParaRPr>
          </a:p>
          <a:p>
            <a:pPr indent="0" lvl="0" marL="228600" rtl="0" algn="l">
              <a:lnSpc>
                <a:spcPct val="90000"/>
              </a:lnSpc>
              <a:spcBef>
                <a:spcPts val="1000"/>
              </a:spcBef>
              <a:spcAft>
                <a:spcPts val="0"/>
              </a:spcAft>
              <a:buSzPts val="1800"/>
              <a:buNone/>
            </a:pPr>
            <a:r>
              <a:rPr lang="it-IT" sz="2900">
                <a:solidFill>
                  <a:srgbClr val="000000"/>
                </a:solidFill>
              </a:rPr>
              <a:t>Parallelamente, gli insegnanti saranno consapevoli delle sfide che possono emergere nell’implementazione di questi metodi.</a:t>
            </a:r>
            <a:endParaRPr sz="2900">
              <a:solidFill>
                <a:srgbClr val="000000"/>
              </a:solidFill>
            </a:endParaRPr>
          </a:p>
          <a:p>
            <a:pPr indent="0" lvl="0" marL="228600" marR="0" rtl="0" algn="l">
              <a:lnSpc>
                <a:spcPct val="90000"/>
              </a:lnSpc>
              <a:spcBef>
                <a:spcPts val="1000"/>
              </a:spcBef>
              <a:spcAft>
                <a:spcPts val="0"/>
              </a:spcAft>
              <a:buClr>
                <a:schemeClr val="accent4"/>
              </a:buClr>
              <a:buSzPts val="1800"/>
              <a:buFont typeface="Arial"/>
              <a:buNone/>
            </a:pPr>
            <a:r>
              <a:rPr lang="it-IT" sz="2900">
                <a:solidFill>
                  <a:srgbClr val="000000"/>
                </a:solidFill>
              </a:rPr>
              <a:t>Inoltre, saranno in grado di applicare questi strumenti per valutare i propri scenari di apprendimento, sia singolarmente che in modo combinato.</a:t>
            </a:r>
            <a:br>
              <a:rPr lang="it-IT" sz="2900"/>
            </a:br>
            <a:endParaRPr sz="2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Protocolli di valutazione tra pari</a:t>
            </a:r>
            <a:endParaRPr/>
          </a:p>
        </p:txBody>
      </p:sp>
      <p:sp>
        <p:nvSpPr>
          <p:cNvPr id="185" name="Google Shape;185;p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86" name="Google Shape;186;p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id="187" name="Google Shape;187;p6"/>
          <p:cNvPicPr preferRelativeResize="0"/>
          <p:nvPr/>
        </p:nvPicPr>
        <p:blipFill rotWithShape="1">
          <a:blip r:embed="rId3">
            <a:alphaModFix/>
          </a:blip>
          <a:srcRect b="0" l="0" r="0" t="0"/>
          <a:stretch/>
        </p:blipFill>
        <p:spPr>
          <a:xfrm>
            <a:off x="390525" y="1571625"/>
            <a:ext cx="6743700" cy="49149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La necessità del feedback a rotazione</a:t>
            </a:r>
            <a:endParaRPr/>
          </a:p>
        </p:txBody>
      </p:sp>
      <p:sp>
        <p:nvSpPr>
          <p:cNvPr id="194" name="Google Shape;194;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95" name="Google Shape;195;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355600" lvl="0" marL="457200" rtl="0" algn="l">
              <a:lnSpc>
                <a:spcPct val="90000"/>
              </a:lnSpc>
              <a:spcBef>
                <a:spcPts val="1000"/>
              </a:spcBef>
              <a:spcAft>
                <a:spcPts val="0"/>
              </a:spcAft>
              <a:buClr>
                <a:srgbClr val="000000"/>
              </a:buClr>
              <a:buSzPts val="2000"/>
              <a:buChar char="●"/>
            </a:pPr>
            <a:r>
              <a:rPr lang="it-IT" sz="2000">
                <a:solidFill>
                  <a:srgbClr val="000000"/>
                </a:solidFill>
                <a:latin typeface="Arial"/>
                <a:ea typeface="Arial"/>
                <a:cs typeface="Arial"/>
                <a:sym typeface="Arial"/>
              </a:rPr>
              <a:t>Sottolineando l’importanza del feedback a rotazione, è essenziale evidenziare che esso garantisce molteplici punti di vista (autenticità, inclusione, curricolo) e aumenta la diversità delle idee del 62% (Topping, 2009). Pertanto, i protocolli di Feedback a Rotazione offrono una soluzione al problema dei protocolli di revisione tradizionali, i quali mancano di diversità di prospettive.</a:t>
            </a:r>
            <a:endParaRPr sz="2000">
              <a:solidFill>
                <a:srgbClr val="000000"/>
              </a:solidFill>
              <a:latin typeface="Arial"/>
              <a:ea typeface="Arial"/>
              <a:cs typeface="Arial"/>
              <a:sym typeface="Arial"/>
            </a:endParaRPr>
          </a:p>
          <a:p>
            <a:pPr indent="-355600" lvl="0" marL="457200" rtl="0" algn="l">
              <a:lnSpc>
                <a:spcPct val="90000"/>
              </a:lnSpc>
              <a:spcBef>
                <a:spcPts val="0"/>
              </a:spcBef>
              <a:spcAft>
                <a:spcPts val="0"/>
              </a:spcAft>
              <a:buClr>
                <a:srgbClr val="000000"/>
              </a:buClr>
              <a:buSzPts val="2000"/>
              <a:buChar char="●"/>
            </a:pPr>
            <a:r>
              <a:rPr lang="it-IT" sz="2000">
                <a:solidFill>
                  <a:srgbClr val="000000"/>
                </a:solidFill>
                <a:latin typeface="Arial"/>
                <a:ea typeface="Arial"/>
                <a:cs typeface="Arial"/>
                <a:sym typeface="Arial"/>
              </a:rPr>
              <a:t>In uno studio del 2022, il feedback a rotazione ha portato alla luce 3 volte più soluzioni legate all’inclusione rispetto alle critiche fatte da un singolo revisore (Koch et al., 2020). Perciò, il Feedback a Rotazione – e di conseguenza i relativi protocolli – sono stati introdotti per rispondere al bisogno di diversità di prospettive e inclusione nel processo di valutazione.</a:t>
            </a:r>
            <a:endParaRPr sz="290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722bc4c3eb_0_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I benefici dei protocolli di feedback</a:t>
            </a:r>
            <a:endParaRPr/>
          </a:p>
        </p:txBody>
      </p:sp>
      <p:sp>
        <p:nvSpPr>
          <p:cNvPr id="202" name="Google Shape;202;g3722bc4c3eb_0_4"/>
          <p:cNvSpPr txBox="1"/>
          <p:nvPr>
            <p:ph idx="2" type="body"/>
          </p:nvPr>
        </p:nvSpPr>
        <p:spPr>
          <a:xfrm>
            <a:off x="97971" y="924561"/>
            <a:ext cx="11944500" cy="5827200"/>
          </a:xfrm>
          <a:prstGeom prst="rect">
            <a:avLst/>
          </a:prstGeom>
          <a:noFill/>
          <a:ln>
            <a:noFill/>
          </a:ln>
        </p:spPr>
        <p:txBody>
          <a:bodyPr anchorCtr="0" anchor="t" bIns="45700" lIns="91425" spcFirstLastPara="1" rIns="91425" wrap="square" tIns="45700">
            <a:noAutofit/>
          </a:bodyPr>
          <a:lstStyle/>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Miglioramento del 72% nella qualità delle lezioni rispetto alla progettazione individuale (Koch et al., 2020).</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Riduce i pregiudizi impliciti nei materiali didattici (Margolis &amp; Fisher, 2002).</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La revisione tra pari non è semplicemente “dare un feedback” — è un sistema strutturato di trasferimento di conoscenze basato sul feedback a rotazione.</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Contrasta il “punto cieco dell’esperto” — gli insegnanti possono non accorgersi delle difficoltà che gli studenti incontrano.</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Le valutazioni guidate da rubriche prevengono i pregiudizi e migliorano la qualità delle lezioni.</a:t>
            </a:r>
            <a:endParaRPr sz="1700">
              <a:solidFill>
                <a:srgbClr val="000000"/>
              </a:solidFill>
              <a:latin typeface="Arial"/>
              <a:ea typeface="Arial"/>
              <a:cs typeface="Arial"/>
              <a:sym typeface="Arial"/>
            </a:endParaRPr>
          </a:p>
          <a:p>
            <a:pPr indent="0" lvl="0" marL="0" rtl="0" algn="l">
              <a:lnSpc>
                <a:spcPct val="200000"/>
              </a:lnSpc>
              <a:spcBef>
                <a:spcPts val="0"/>
              </a:spcBef>
              <a:spcAft>
                <a:spcPts val="0"/>
              </a:spcAft>
              <a:buSzPts val="1800"/>
              <a:buNone/>
            </a:pPr>
            <a:r>
              <a:t/>
            </a:r>
            <a:endParaRPr>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722bc4c3eb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a:t>Protocollo degli “Amici Critici” (CFP) </a:t>
            </a:r>
            <a:endParaRPr/>
          </a:p>
        </p:txBody>
      </p:sp>
      <p:sp>
        <p:nvSpPr>
          <p:cNvPr id="209" name="Google Shape;209;g3722bc4c3eb_0_44"/>
          <p:cNvSpPr txBox="1"/>
          <p:nvPr>
            <p:ph idx="2" type="body"/>
          </p:nvPr>
        </p:nvSpPr>
        <p:spPr>
          <a:xfrm>
            <a:off x="97971" y="2270541"/>
            <a:ext cx="11944500" cy="4481400"/>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None/>
            </a:pPr>
            <a:r>
              <a:rPr b="1" lang="it-IT" sz="2400"/>
              <a:t>Ruoli dei Membri del Gruppo</a:t>
            </a:r>
            <a:endParaRPr/>
          </a:p>
          <a:p>
            <a:pPr indent="-228600" lvl="0" marL="457200" rtl="0" algn="l">
              <a:lnSpc>
                <a:spcPct val="90000"/>
              </a:lnSpc>
              <a:spcBef>
                <a:spcPts val="1000"/>
              </a:spcBef>
              <a:spcAft>
                <a:spcPts val="0"/>
              </a:spcAft>
              <a:buSzPts val="1800"/>
              <a:buNone/>
            </a:pPr>
            <a:r>
              <a:t/>
            </a:r>
            <a:endParaRPr sz="2400"/>
          </a:p>
          <a:p>
            <a:pPr indent="-342900" lvl="0" marL="571500" rtl="0" algn="l">
              <a:lnSpc>
                <a:spcPct val="90000"/>
              </a:lnSpc>
              <a:spcBef>
                <a:spcPts val="1000"/>
              </a:spcBef>
              <a:spcAft>
                <a:spcPts val="0"/>
              </a:spcAft>
              <a:buSzPts val="1800"/>
              <a:buFont typeface="Arial"/>
              <a:buAutoNum type="arabicPeriod"/>
            </a:pPr>
            <a:r>
              <a:rPr lang="it-IT" sz="2400"/>
              <a:t>Presentatore</a:t>
            </a:r>
            <a:endParaRPr/>
          </a:p>
          <a:p>
            <a:pPr indent="-342900" lvl="0" marL="571500" rtl="0" algn="l">
              <a:lnSpc>
                <a:spcPct val="90000"/>
              </a:lnSpc>
              <a:spcBef>
                <a:spcPts val="1000"/>
              </a:spcBef>
              <a:spcAft>
                <a:spcPts val="0"/>
              </a:spcAft>
              <a:buSzPts val="1800"/>
              <a:buFont typeface="Arial"/>
              <a:buAutoNum type="arabicPeriod"/>
            </a:pPr>
            <a:r>
              <a:rPr lang="it-IT" sz="2400"/>
              <a:t>Partecipanti/Amici critici</a:t>
            </a:r>
            <a:endParaRPr/>
          </a:p>
          <a:p>
            <a:pPr indent="-342900" lvl="0" marL="571500" rtl="0" algn="l">
              <a:lnSpc>
                <a:spcPct val="90000"/>
              </a:lnSpc>
              <a:spcBef>
                <a:spcPts val="1000"/>
              </a:spcBef>
              <a:spcAft>
                <a:spcPts val="0"/>
              </a:spcAft>
              <a:buSzPts val="1800"/>
              <a:buFont typeface="Arial"/>
              <a:buAutoNum type="arabicPeriod"/>
            </a:pPr>
            <a:r>
              <a:rPr lang="it-IT" sz="2400"/>
              <a:t>Facilitatore</a:t>
            </a:r>
            <a:endParaRPr/>
          </a:p>
          <a:p>
            <a:pPr indent="0" lvl="0" marL="22860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id="210" name="Google Shape;210;g3722bc4c3eb_0_44">
            <a:hlinkClick r:id="rId3"/>
          </p:cNvPr>
          <p:cNvPicPr preferRelativeResize="0"/>
          <p:nvPr/>
        </p:nvPicPr>
        <p:blipFill rotWithShape="1">
          <a:blip r:embed="rId4">
            <a:alphaModFix/>
          </a:blip>
          <a:srcRect b="0" l="0" r="0" t="0"/>
          <a:stretch/>
        </p:blipFill>
        <p:spPr>
          <a:xfrm>
            <a:off x="5251730" y="1462685"/>
            <a:ext cx="5875529" cy="4320914"/>
          </a:xfrm>
          <a:prstGeom prst="rect">
            <a:avLst/>
          </a:prstGeom>
          <a:noFill/>
          <a:ln>
            <a:noFill/>
          </a:ln>
        </p:spPr>
      </p:pic>
      <p:sp>
        <p:nvSpPr>
          <p:cNvPr id="211" name="Google Shape;211;g3722bc4c3eb_0_44"/>
          <p:cNvSpPr txBox="1"/>
          <p:nvPr/>
        </p:nvSpPr>
        <p:spPr>
          <a:xfrm>
            <a:off x="5113313" y="1723497"/>
            <a:ext cx="6172200" cy="286200"/>
          </a:xfrm>
          <a:prstGeom prst="rect">
            <a:avLst/>
          </a:prstGeom>
          <a:noFill/>
          <a:ln>
            <a:noFill/>
          </a:ln>
        </p:spPr>
        <p:txBody>
          <a:bodyPr anchorCtr="0" anchor="t" bIns="45700" lIns="91425" spcFirstLastPara="1" rIns="91425" wrap="square" tIns="45700">
            <a:spAutoFit/>
          </a:bodyPr>
          <a:lstStyle/>
          <a:p>
            <a:pPr indent="-228600" lvl="0" marL="457200" marR="0" rtl="0" algn="l">
              <a:lnSpc>
                <a:spcPct val="90000"/>
              </a:lnSpc>
              <a:spcBef>
                <a:spcPts val="0"/>
              </a:spcBef>
              <a:spcAft>
                <a:spcPts val="0"/>
              </a:spcAft>
              <a:buClr>
                <a:schemeClr val="accent4"/>
              </a:buClr>
              <a:buSzPts val="1800"/>
              <a:buFont typeface="Arial"/>
              <a:buNone/>
            </a:pPr>
            <a:r>
              <a:rPr b="0" i="0" lang="it-IT" sz="1400" u="sng" cap="none" strike="noStrike">
                <a:solidFill>
                  <a:schemeClr val="hlink"/>
                </a:solidFill>
                <a:latin typeface="Arial"/>
                <a:ea typeface="Arial"/>
                <a:cs typeface="Arial"/>
                <a:sym typeface="Arial"/>
                <a:hlinkClick r:id="rId5"/>
              </a:rPr>
              <a:t>https://www.youtube.com/watch?v=ufKpR4ZCohw</a:t>
            </a:r>
            <a:endParaRPr b="0" i="0" sz="1400" u="sng" cap="none" strike="noStrik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2025-05-12T07:48:03Z</dcterms:created>
  <dc:creator>Georgakopoylos Ioannis</dc:creator>
</cp:coreProperties>
</file>